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c1803e58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c1803e58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c1803e58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c1803e58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bd88b584f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bd88b584f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c1803e58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c1803e58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50">
                <a:solidFill>
                  <a:schemeClr val="lt1"/>
                </a:solidFill>
              </a:rPr>
              <a:t>Building Resilience Through Social Activities in the ESL Program</a:t>
            </a:r>
            <a:endParaRPr b="1" sz="325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Suzanne Soares, ESL Program Manager</a:t>
            </a: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Dr. Alireza Sobhanmanesh, ESL Professor and Program Coordinator</a:t>
            </a: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8325" y="0"/>
            <a:ext cx="1275675" cy="127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325" y="287375"/>
            <a:ext cx="6047349" cy="70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Challenge</a:t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FHASS &gt; SCLS &gt; ESL Program</a:t>
            </a:r>
            <a:endParaRPr b="1"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Average enrolment: 400+ students</a:t>
            </a:r>
            <a:endParaRPr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1651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marR="1651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Purpose of the ESL Club: support classroom learning through co-curricular activities  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marR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Following the pandemic: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1" marL="914400" marR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○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Changing student demographic (increasingly domestic)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1" marL="914400" marR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○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Lower student engagement in virtual social activities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1" marL="914400" marR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○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Lower resilience and motivation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8325" y="0"/>
            <a:ext cx="1275675" cy="127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2198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812800" rtl="0" algn="l">
              <a:lnSpc>
                <a:spcPct val="101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en" sz="275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Addressing the Challenge</a:t>
            </a:r>
            <a:endParaRPr b="1" sz="275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6307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10000"/>
          </a:bodyPr>
          <a:lstStyle/>
          <a:p>
            <a:pPr indent="0" lvl="0" marL="0" marR="812800" rtl="0" algn="l">
              <a:lnSpc>
                <a:spcPct val="101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0" marL="457200" marR="812800" rtl="0" algn="l">
              <a:lnSpc>
                <a:spcPct val="101000"/>
              </a:lnSpc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Collaboration: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Dr. Alireza Sobhanmanesh, ESL Coordinator (research on educational psychology, ESL Learners’ engagement, motivation and emotions)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0" marL="4572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Redesign/Creation of  activities that combined socialization with: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Emotional regulation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Resilience and motivation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Metacognition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0" marL="4572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Examples: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Redesigned “movie night”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Mindfulness/Wellness sessions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Newcomer Success Stories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EAP Student Forum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0" marL="4572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New activities helped students: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Activate their future selves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Shape perception of success through opportunities to interact with potential role models.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0831" lvl="1" marL="914400" marR="81280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Become familiar with emotional regulation strategies and ways of building optimism in the face of hardship.</a:t>
            </a:r>
            <a:endParaRPr sz="3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601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57125" y="0"/>
            <a:ext cx="1086874" cy="1086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383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en" sz="275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Some Student Feedback from past sessions:</a:t>
            </a:r>
            <a:endParaRPr b="1" sz="275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“I know now the meaning of </a:t>
            </a:r>
            <a:r>
              <a:rPr i="1"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keep going</a:t>
            </a: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.” 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“It  encouraged us to continue our journey and achieve our goals.”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“I will change for better. I will make my future.”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“Our learning is a continuous journey.”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“I feel so happy I started my way.”</a:t>
            </a:r>
            <a:endParaRPr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“I felt I succeeded about what I did today because I learned a lot from others.”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“We learned from others’ experiences.”</a:t>
            </a:r>
            <a:endParaRPr sz="2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8325" y="0"/>
            <a:ext cx="1275675" cy="127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83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en" sz="275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Main Outcomes and Takeaways</a:t>
            </a:r>
            <a:endParaRPr b="1" sz="275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4051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-334069" lvl="0" marL="457200" rtl="0" algn="l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01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Higher student turnout in activities (incl. current term)</a:t>
            </a:r>
            <a:endParaRPr sz="3019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406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01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Higher student </a:t>
            </a:r>
            <a:r>
              <a:rPr lang="en" sz="301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engagement</a:t>
            </a:r>
            <a:r>
              <a:rPr lang="en" sz="301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and participation during activities</a:t>
            </a:r>
            <a:endParaRPr sz="3019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406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●"/>
            </a:pPr>
            <a:r>
              <a:rPr lang="en" sz="301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Continued opportunities for student engagement:</a:t>
            </a:r>
            <a:endParaRPr sz="3019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4069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ontserrat"/>
              <a:buChar char="○"/>
            </a:pPr>
            <a:r>
              <a:rPr lang="en" sz="3019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ESL Club in our co-curricular directory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8325" y="0"/>
            <a:ext cx="1275675" cy="12756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/>
        </p:nvSpPr>
        <p:spPr>
          <a:xfrm>
            <a:off x="4572000" y="1152475"/>
            <a:ext cx="4271100" cy="34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Co-curricular activities:</a:t>
            </a:r>
            <a:endParaRPr sz="17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6550" lvl="0" marL="457200" rtl="0" algn="l">
              <a:lnSpc>
                <a:spcPct val="13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Help build a sense of community</a:t>
            </a:r>
            <a:endParaRPr sz="17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65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Help create motivation through engagement outside of the classroom</a:t>
            </a:r>
            <a:endParaRPr sz="17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65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Are informed by learner needs</a:t>
            </a:r>
            <a:endParaRPr sz="17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65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Must provide value for their time</a:t>
            </a:r>
            <a:endParaRPr sz="17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65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Involve taking risks, being flexible, adaptable, quick to act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