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5143500" cx="9144000"/>
  <p:notesSz cx="6858000" cy="9144000"/>
  <p:embeddedFontLst>
    <p:embeddedFont>
      <p:font typeface="Roboto"/>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font" Target="fonts/Roboto-bold.fntdata"/><Relationship Id="rId25" Type="http://schemas.openxmlformats.org/officeDocument/2006/relationships/slide" Target="slides/slide20.xml"/><Relationship Id="rId7" Type="http://schemas.openxmlformats.org/officeDocument/2006/relationships/slide" Target="slides/slide2.xml"/><Relationship Id="rId33" Type="http://schemas.openxmlformats.org/officeDocument/2006/relationships/font" Target="fonts/Roboto-regular.fntdata"/><Relationship Id="rId12" Type="http://schemas.openxmlformats.org/officeDocument/2006/relationships/slide" Target="slides/slide7.xml"/><Relationship Id="rId17" Type="http://schemas.openxmlformats.org/officeDocument/2006/relationships/slide" Target="slides/slide12.xml"/><Relationship Id="rId38" Type="http://schemas.openxmlformats.org/officeDocument/2006/relationships/customXml" Target="../customXml/item2.xml"/><Relationship Id="rId20" Type="http://schemas.openxmlformats.org/officeDocument/2006/relationships/slide" Target="slides/slide15.xml"/><Relationship Id="rId2" Type="http://schemas.openxmlformats.org/officeDocument/2006/relationships/viewProps" Target="viewProps.xml"/><Relationship Id="rId29" Type="http://schemas.openxmlformats.org/officeDocument/2006/relationships/slide" Target="slides/slide24.xml"/><Relationship Id="rId16" Type="http://schemas.openxmlformats.org/officeDocument/2006/relationships/slide" Target="slides/slide11.xml"/><Relationship Id="rId24" Type="http://schemas.openxmlformats.org/officeDocument/2006/relationships/slide" Target="slides/slide19.xml"/><Relationship Id="rId1" Type="http://schemas.openxmlformats.org/officeDocument/2006/relationships/theme" Target="theme/theme2.xml"/><Relationship Id="rId6" Type="http://schemas.openxmlformats.org/officeDocument/2006/relationships/slide" Target="slides/slide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customXml" Target="../customXml/item1.xml"/><Relationship Id="rId23" Type="http://schemas.openxmlformats.org/officeDocument/2006/relationships/slide" Target="slides/slide18.xml"/><Relationship Id="rId28" Type="http://schemas.openxmlformats.org/officeDocument/2006/relationships/slide" Target="slides/slide23.xml"/><Relationship Id="rId5" Type="http://schemas.openxmlformats.org/officeDocument/2006/relationships/notesMaster" Target="notesMasters/notesMaster1.xml"/><Relationship Id="rId15" Type="http://schemas.openxmlformats.org/officeDocument/2006/relationships/slide" Target="slides/slide10.xml"/><Relationship Id="rId36" Type="http://schemas.openxmlformats.org/officeDocument/2006/relationships/font" Target="fonts/Roboto-boldItalic.fntdata"/><Relationship Id="rId31" Type="http://schemas.openxmlformats.org/officeDocument/2006/relationships/slide" Target="slides/slide26.xml"/><Relationship Id="rId10" Type="http://schemas.openxmlformats.org/officeDocument/2006/relationships/slide" Target="slides/slide5.xml"/><Relationship Id="rId19" Type="http://schemas.openxmlformats.org/officeDocument/2006/relationships/slide" Target="slides/slide14.xml"/><Relationship Id="rId22" Type="http://schemas.openxmlformats.org/officeDocument/2006/relationships/slide" Target="slides/slide17.xml"/><Relationship Id="rId4" Type="http://schemas.openxmlformats.org/officeDocument/2006/relationships/slideMaster" Target="slideMasters/slideMaster1.xml"/><Relationship Id="rId9" Type="http://schemas.openxmlformats.org/officeDocument/2006/relationships/slide" Target="slides/slide4.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Roboto-italic.fntdata"/><Relationship Id="rId14" Type="http://schemas.openxmlformats.org/officeDocument/2006/relationships/slide" Target="slides/slide9.xml"/><Relationship Id="rId8" Type="http://schemas.openxmlformats.org/officeDocument/2006/relationships/slide" Target="slides/slide3.xml"/><Relationship Id="rId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c6f73a04f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c6f73a04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175dd6204de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175dd6204de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6b376e36c8_0_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16b376e36c8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70f954e400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170f954e400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6b376e36c8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16b376e36c8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16c6b0d4117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16c6b0d4117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16c6b0d4117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16c6b0d411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16b376e36c8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16b376e36c8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171f17248f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171f17248f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1761c72665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1761c72665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1761c726658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1761c726658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16b376e36c8_0_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16b376e36c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1761c726658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1761c726658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170f954e400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170f954e400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171f17248f0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171f17248f0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171f17248f0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171f17248f0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17635589af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17635589af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c6f73a04f_0_4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c6f73a04f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16d50524f12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16d50524f1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16c6b0d4117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16c6b0d4117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171f17248f0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171f17248f0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c6f73a04f_0_2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c6f73a04f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16b376e36c8_0_1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16b376e36c8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16f859a27a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16f859a27a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175dd6204d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175dd6204d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16b376e36c8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16b376e36c8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6ff27721dd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16ff27721dd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3" name="Google Shape;13;p2"/>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4" name="Google Shape;14;p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7" name="Shape 57"/>
        <p:cNvGrpSpPr/>
        <p:nvPr/>
      </p:nvGrpSpPr>
      <p:grpSpPr>
        <a:xfrm>
          <a:off x="0" y="0"/>
          <a:ext cx="0" cy="0"/>
          <a:chOff x="0" y="0"/>
          <a:chExt cx="0" cy="0"/>
        </a:xfrm>
      </p:grpSpPr>
      <p:sp>
        <p:nvSpPr>
          <p:cNvPr id="58" name="Google Shape;58;p11"/>
          <p:cNvSpPr txBox="1"/>
          <p:nvPr>
            <p:ph hasCustomPrompt="1" type="title"/>
          </p:nvPr>
        </p:nvSpPr>
        <p:spPr>
          <a:xfrm>
            <a:off x="475500" y="1258525"/>
            <a:ext cx="8222100" cy="19635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p:nvPr>
            <p:ph idx="1" type="body"/>
          </p:nvPr>
        </p:nvSpPr>
        <p:spPr>
          <a:xfrm>
            <a:off x="475500" y="3304625"/>
            <a:ext cx="82221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60" name="Google Shape;60;p11"/>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1" name="Shape 61"/>
        <p:cNvGrpSpPr/>
        <p:nvPr/>
      </p:nvGrpSpPr>
      <p:grpSpPr>
        <a:xfrm>
          <a:off x="0" y="0"/>
          <a:ext cx="0" cy="0"/>
          <a:chOff x="0" y="0"/>
          <a:chExt cx="0" cy="0"/>
        </a:xfrm>
      </p:grpSpPr>
      <p:sp>
        <p:nvSpPr>
          <p:cNvPr id="62" name="Google Shape;62;p1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7" name="Google Shape;17;p3"/>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2" name="Google Shape;22;p4"/>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8" name="Google Shape;28;p5"/>
          <p:cNvSpPr txBox="1"/>
          <p:nvPr>
            <p:ph idx="1" type="body"/>
          </p:nvPr>
        </p:nvSpPr>
        <p:spPr>
          <a:xfrm>
            <a:off x="47190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2" type="body"/>
          </p:nvPr>
        </p:nvSpPr>
        <p:spPr>
          <a:xfrm>
            <a:off x="469425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Google Shape;30;p5"/>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5" name="Google Shape;35;p6"/>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7"/>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1600"/>
              </a:spcBef>
              <a:spcAft>
                <a:spcPts val="0"/>
              </a:spcAft>
              <a:buClr>
                <a:schemeClr val="lt1"/>
              </a:buClr>
              <a:buSzPts val="1200"/>
              <a:buChar char="○"/>
              <a:defRPr sz="1200">
                <a:solidFill>
                  <a:schemeClr val="lt1"/>
                </a:solidFill>
              </a:defRPr>
            </a:lvl2pPr>
            <a:lvl3pPr indent="-304800" lvl="2" marL="1371600">
              <a:spcBef>
                <a:spcPts val="1600"/>
              </a:spcBef>
              <a:spcAft>
                <a:spcPts val="0"/>
              </a:spcAft>
              <a:buClr>
                <a:schemeClr val="lt1"/>
              </a:buClr>
              <a:buSzPts val="1200"/>
              <a:buChar char="■"/>
              <a:defRPr sz="1200">
                <a:solidFill>
                  <a:schemeClr val="lt1"/>
                </a:solidFill>
              </a:defRPr>
            </a:lvl3pPr>
            <a:lvl4pPr indent="-304800" lvl="3" marL="1828800">
              <a:spcBef>
                <a:spcPts val="1600"/>
              </a:spcBef>
              <a:spcAft>
                <a:spcPts val="0"/>
              </a:spcAft>
              <a:buClr>
                <a:schemeClr val="lt1"/>
              </a:buClr>
              <a:buSzPts val="1200"/>
              <a:buChar char="●"/>
              <a:defRPr sz="1200">
                <a:solidFill>
                  <a:schemeClr val="lt1"/>
                </a:solidFill>
              </a:defRPr>
            </a:lvl4pPr>
            <a:lvl5pPr indent="-304800" lvl="4" marL="2286000">
              <a:spcBef>
                <a:spcPts val="1600"/>
              </a:spcBef>
              <a:spcAft>
                <a:spcPts val="0"/>
              </a:spcAft>
              <a:buClr>
                <a:schemeClr val="lt1"/>
              </a:buClr>
              <a:buSzPts val="1200"/>
              <a:buChar char="○"/>
              <a:defRPr sz="1200">
                <a:solidFill>
                  <a:schemeClr val="lt1"/>
                </a:solidFill>
              </a:defRPr>
            </a:lvl5pPr>
            <a:lvl6pPr indent="-304800" lvl="5" marL="2743200">
              <a:spcBef>
                <a:spcPts val="1600"/>
              </a:spcBef>
              <a:spcAft>
                <a:spcPts val="0"/>
              </a:spcAft>
              <a:buClr>
                <a:schemeClr val="lt1"/>
              </a:buClr>
              <a:buSzPts val="1200"/>
              <a:buChar char="■"/>
              <a:defRPr sz="1200">
                <a:solidFill>
                  <a:schemeClr val="lt1"/>
                </a:solidFill>
              </a:defRPr>
            </a:lvl6pPr>
            <a:lvl7pPr indent="-304800" lvl="6" marL="3200400">
              <a:spcBef>
                <a:spcPts val="1600"/>
              </a:spcBef>
              <a:spcAft>
                <a:spcPts val="0"/>
              </a:spcAft>
              <a:buClr>
                <a:schemeClr val="lt1"/>
              </a:buClr>
              <a:buSzPts val="1200"/>
              <a:buChar char="●"/>
              <a:defRPr sz="1200">
                <a:solidFill>
                  <a:schemeClr val="lt1"/>
                </a:solidFill>
              </a:defRPr>
            </a:lvl7pPr>
            <a:lvl8pPr indent="-304800" lvl="7" marL="3657600">
              <a:spcBef>
                <a:spcPts val="1600"/>
              </a:spcBef>
              <a:spcAft>
                <a:spcPts val="0"/>
              </a:spcAft>
              <a:buClr>
                <a:schemeClr val="lt1"/>
              </a:buClr>
              <a:buSzPts val="1200"/>
              <a:buChar char="○"/>
              <a:defRPr sz="1200">
                <a:solidFill>
                  <a:schemeClr val="lt1"/>
                </a:solidFill>
              </a:defRPr>
            </a:lvl8pPr>
            <a:lvl9pPr indent="-304800" lvl="8" marL="4114800">
              <a:spcBef>
                <a:spcPts val="1600"/>
              </a:spcBef>
              <a:spcAft>
                <a:spcPts val="1600"/>
              </a:spcAft>
              <a:buClr>
                <a:schemeClr val="lt1"/>
              </a:buClr>
              <a:buSzPts val="1200"/>
              <a:buChar char="■"/>
              <a:defRPr sz="1200">
                <a:solidFill>
                  <a:schemeClr val="lt1"/>
                </a:solidFill>
              </a:defRPr>
            </a:lvl9pPr>
          </a:lstStyle>
          <a:p/>
        </p:txBody>
      </p:sp>
      <p:sp>
        <p:nvSpPr>
          <p:cNvPr id="41" name="Google Shape;41;p7"/>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2" name="Shape 42"/>
        <p:cNvGrpSpPr/>
        <p:nvPr/>
      </p:nvGrpSpPr>
      <p:grpSpPr>
        <a:xfrm>
          <a:off x="0" y="0"/>
          <a:ext cx="0" cy="0"/>
          <a:chOff x="0" y="0"/>
          <a:chExt cx="0" cy="0"/>
        </a:xfrm>
      </p:grpSpPr>
      <p:sp>
        <p:nvSpPr>
          <p:cNvPr id="43" name="Google Shape;43;p8"/>
          <p:cNvSpPr txBox="1"/>
          <p:nvPr>
            <p:ph type="title"/>
          </p:nvPr>
        </p:nvSpPr>
        <p:spPr>
          <a:xfrm>
            <a:off x="490250" y="488250"/>
            <a:ext cx="62271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
        <p:nvSpPr>
          <p:cNvPr id="44" name="Google Shape;44;p8"/>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p:txBody>
      </p:sp>
      <p:sp>
        <p:nvSpPr>
          <p:cNvPr id="49" name="Google Shape;49;p9"/>
          <p:cNvSpPr txBox="1"/>
          <p:nvPr>
            <p:ph idx="1" type="subTitle"/>
          </p:nvPr>
        </p:nvSpPr>
        <p:spPr>
          <a:xfrm>
            <a:off x="265500" y="2779467"/>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txBox="1"/>
          <p:nvPr>
            <p:ph idx="1" type="body"/>
          </p:nvPr>
        </p:nvSpPr>
        <p:spPr>
          <a:xfrm>
            <a:off x="57150" y="4696825"/>
            <a:ext cx="8382000" cy="446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lt1"/>
              </a:buClr>
              <a:buSzPts val="1200"/>
              <a:buNone/>
              <a:defRPr sz="1200">
                <a:solidFill>
                  <a:schemeClr val="lt1"/>
                </a:solidFill>
              </a:defRPr>
            </a:lvl1pPr>
          </a:lstStyle>
          <a:p/>
        </p:txBody>
      </p:sp>
      <p:sp>
        <p:nvSpPr>
          <p:cNvPr id="56" name="Google Shape;56;p10"/>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chemeClr val="accent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7" name="Google Shape;7;p1"/>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indent="-317500" lvl="1" marL="914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indent="-317500" lvl="2" marL="1371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indent="-317500" lvl="3" marL="18288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indent="-317500" lvl="4" marL="22860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indent="-317500" lvl="5" marL="27432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indent="-317500" lvl="6" marL="3200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indent="-317500" lvl="7" marL="3657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indent="-317500" lvl="8" marL="41148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p:txBody>
      </p:sp>
      <p:sp>
        <p:nvSpPr>
          <p:cNvPr id="8" name="Google Shape;8;p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9.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hyperlink" Target="mailto:nicole.johnson4@sheridancollege.ca" TargetMode="External"/><Relationship Id="rId4" Type="http://schemas.openxmlformats.org/officeDocument/2006/relationships/hyperlink" Target="mailto:ida.gianvito@sheridancollege.ca"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hyperlink" Target="https://www150.statcan.gc.ca/n1/en/pub/85-002-x/2020001/article/00005-eng.pdf?st=2pX9QRnP" TargetMode="External"/><Relationship Id="rId4" Type="http://schemas.openxmlformats.org/officeDocument/2006/relationships/hyperlink" Target="https://novascotia.ca/dhw/addictions/documents/TIP_Discussion_Guide_1.pdf" TargetMode="External"/><Relationship Id="rId5" Type="http://schemas.openxmlformats.org/officeDocument/2006/relationships/hyperlink" Target="https://novascotia.ca/dhw/addictions/documents/TIP_Discussion_Guide_1.pdf" TargetMode="External"/><Relationship Id="rId6" Type="http://schemas.openxmlformats.org/officeDocument/2006/relationships/hyperlink" Target="https://trauma-informed.ca/wp-content/uploads/2013/10/Trauma-informed_Toolkit.pdf" TargetMode="External"/><Relationship Id="rId7" Type="http://schemas.openxmlformats.org/officeDocument/2006/relationships/hyperlink" Target="https://trauma-informed.ca/wp-content/uploads/2013/10/Trauma-Informed_Toolkit.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3"/>
          <p:cNvSpPr txBox="1"/>
          <p:nvPr>
            <p:ph type="ctrTitle"/>
          </p:nvPr>
        </p:nvSpPr>
        <p:spPr>
          <a:xfrm>
            <a:off x="460950" y="2104950"/>
            <a:ext cx="8222100" cy="93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400">
                <a:latin typeface="Arial"/>
                <a:ea typeface="Arial"/>
                <a:cs typeface="Arial"/>
                <a:sym typeface="Arial"/>
              </a:rPr>
              <a:t>Cultivating Trauma-Informed Spaces in Education</a:t>
            </a:r>
            <a:endParaRPr sz="4400">
              <a:latin typeface="Arial"/>
              <a:ea typeface="Arial"/>
              <a:cs typeface="Arial"/>
              <a:sym typeface="Arial"/>
            </a:endParaRPr>
          </a:p>
          <a:p>
            <a:pPr indent="0" lvl="0" marL="0" rtl="0" algn="ctr">
              <a:spcBef>
                <a:spcPts val="0"/>
              </a:spcBef>
              <a:spcAft>
                <a:spcPts val="0"/>
              </a:spcAft>
              <a:buNone/>
            </a:pPr>
            <a:r>
              <a:t/>
            </a:r>
            <a:endParaRPr sz="4400">
              <a:latin typeface="Arial"/>
              <a:ea typeface="Arial"/>
              <a:cs typeface="Arial"/>
              <a:sym typeface="Arial"/>
            </a:endParaRPr>
          </a:p>
          <a:p>
            <a:pPr indent="0" lvl="0" marL="0" rtl="0" algn="ctr">
              <a:spcBef>
                <a:spcPts val="0"/>
              </a:spcBef>
              <a:spcAft>
                <a:spcPts val="0"/>
              </a:spcAft>
              <a:buNone/>
            </a:pPr>
            <a:r>
              <a:rPr lang="en" sz="2800">
                <a:latin typeface="Arial"/>
                <a:ea typeface="Arial"/>
                <a:cs typeface="Arial"/>
                <a:sym typeface="Arial"/>
              </a:rPr>
              <a:t>CICMH November 3, 2022</a:t>
            </a:r>
            <a:endParaRPr sz="2800">
              <a:latin typeface="Arial"/>
              <a:ea typeface="Arial"/>
              <a:cs typeface="Arial"/>
              <a:sym typeface="Arial"/>
            </a:endParaRPr>
          </a:p>
        </p:txBody>
      </p:sp>
      <p:sp>
        <p:nvSpPr>
          <p:cNvPr id="68" name="Google Shape;68;p13"/>
          <p:cNvSpPr txBox="1"/>
          <p:nvPr>
            <p:ph idx="1" type="subTitle"/>
          </p:nvPr>
        </p:nvSpPr>
        <p:spPr>
          <a:xfrm>
            <a:off x="96225" y="3587980"/>
            <a:ext cx="8222100" cy="43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latin typeface="Arial"/>
                <a:ea typeface="Arial"/>
                <a:cs typeface="Arial"/>
                <a:sym typeface="Arial"/>
              </a:rPr>
              <a:t>Nicole Johnson (she/her), SSW Program Professor, FAHCS</a:t>
            </a:r>
            <a:endParaRPr sz="2000">
              <a:latin typeface="Arial"/>
              <a:ea typeface="Arial"/>
              <a:cs typeface="Arial"/>
              <a:sym typeface="Arial"/>
            </a:endParaRPr>
          </a:p>
          <a:p>
            <a:pPr indent="0" lvl="0" marL="0" rtl="0" algn="l">
              <a:spcBef>
                <a:spcPts val="0"/>
              </a:spcBef>
              <a:spcAft>
                <a:spcPts val="0"/>
              </a:spcAft>
              <a:buNone/>
            </a:pPr>
            <a:r>
              <a:rPr lang="en" sz="2000">
                <a:latin typeface="Arial"/>
                <a:ea typeface="Arial"/>
                <a:cs typeface="Arial"/>
                <a:sym typeface="Arial"/>
              </a:rPr>
              <a:t>Ida Gianvito (she/her), Counsellor, Wellness</a:t>
            </a:r>
            <a:endParaRPr sz="2000">
              <a:latin typeface="Arial"/>
              <a:ea typeface="Arial"/>
              <a:cs typeface="Arial"/>
              <a:sym typeface="Arial"/>
            </a:endParaRPr>
          </a:p>
          <a:p>
            <a:pPr indent="0" lvl="0" marL="0" rtl="0" algn="l">
              <a:spcBef>
                <a:spcPts val="0"/>
              </a:spcBef>
              <a:spcAft>
                <a:spcPts val="0"/>
              </a:spcAft>
              <a:buNone/>
            </a:pPr>
            <a:r>
              <a:t/>
            </a:r>
            <a:endParaRPr sz="2000">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2"/>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3000">
                <a:latin typeface="Arial"/>
                <a:ea typeface="Arial"/>
                <a:cs typeface="Arial"/>
                <a:sym typeface="Arial"/>
              </a:rPr>
              <a:t>Research Project Background</a:t>
            </a:r>
            <a:endParaRPr b="1" sz="3000">
              <a:latin typeface="Arial"/>
              <a:ea typeface="Arial"/>
              <a:cs typeface="Arial"/>
              <a:sym typeface="Arial"/>
            </a:endParaRPr>
          </a:p>
        </p:txBody>
      </p:sp>
      <p:sp>
        <p:nvSpPr>
          <p:cNvPr id="126" name="Google Shape;126;p22"/>
          <p:cNvSpPr txBox="1"/>
          <p:nvPr/>
        </p:nvSpPr>
        <p:spPr>
          <a:xfrm>
            <a:off x="109650" y="861575"/>
            <a:ext cx="8924700" cy="3709500"/>
          </a:xfrm>
          <a:prstGeom prst="rect">
            <a:avLst/>
          </a:prstGeom>
          <a:noFill/>
          <a:ln>
            <a:noFill/>
          </a:ln>
        </p:spPr>
        <p:txBody>
          <a:bodyPr anchorCtr="0" anchor="t" bIns="91425" lIns="91425" spcFirstLastPara="1" rIns="91425" wrap="square" tIns="91425">
            <a:spAutoFit/>
          </a:bodyPr>
          <a:lstStyle/>
          <a:p>
            <a:pPr indent="-355600" lvl="0" marL="457200" rtl="0" algn="l">
              <a:spcBef>
                <a:spcPts val="1200"/>
              </a:spcBef>
              <a:spcAft>
                <a:spcPts val="0"/>
              </a:spcAft>
              <a:buClr>
                <a:srgbClr val="000000"/>
              </a:buClr>
              <a:buSzPts val="2000"/>
              <a:buFont typeface="Arial"/>
              <a:buChar char="●"/>
            </a:pPr>
            <a:r>
              <a:rPr lang="en" sz="2000"/>
              <a:t>The research study employed a community-driven approach, drawing from the voices of key partners, including students, faculty, employees, &amp; community-based agencies.</a:t>
            </a:r>
            <a:endParaRPr sz="2000"/>
          </a:p>
          <a:p>
            <a:pPr indent="-355600" lvl="0" marL="457200" rtl="0" algn="l">
              <a:spcBef>
                <a:spcPts val="0"/>
              </a:spcBef>
              <a:spcAft>
                <a:spcPts val="0"/>
              </a:spcAft>
              <a:buClr>
                <a:srgbClr val="000000"/>
              </a:buClr>
              <a:buSzPts val="2000"/>
              <a:buFont typeface="Arial"/>
              <a:buChar char="●"/>
            </a:pPr>
            <a:r>
              <a:rPr lang="en" sz="2000"/>
              <a:t>Supported by a comprehensive literature review.  </a:t>
            </a:r>
            <a:endParaRPr sz="2000"/>
          </a:p>
          <a:p>
            <a:pPr indent="-355600" lvl="0" marL="457200" rtl="0" algn="l">
              <a:spcBef>
                <a:spcPts val="0"/>
              </a:spcBef>
              <a:spcAft>
                <a:spcPts val="0"/>
              </a:spcAft>
              <a:buClr>
                <a:srgbClr val="000000"/>
              </a:buClr>
              <a:buSzPts val="2000"/>
              <a:buFont typeface="Arial"/>
              <a:buChar char="●"/>
            </a:pPr>
            <a:r>
              <a:rPr lang="en" sz="2000"/>
              <a:t>Close to 100 participants. 18 focus groups &amp; 11 interviews with partners from across Sheridan.  A Community of Practice Forum was held with 9 social service agencies from Peel, Halton and surrounding areas. </a:t>
            </a:r>
            <a:endParaRPr sz="2000"/>
          </a:p>
          <a:p>
            <a:pPr indent="-342900" lvl="0" marL="457200" rtl="0" algn="l">
              <a:lnSpc>
                <a:spcPct val="115000"/>
              </a:lnSpc>
              <a:spcBef>
                <a:spcPts val="0"/>
              </a:spcBef>
              <a:spcAft>
                <a:spcPts val="0"/>
              </a:spcAft>
              <a:buClr>
                <a:srgbClr val="000000"/>
              </a:buClr>
              <a:buSzPts val="1800"/>
              <a:buFont typeface="Arial"/>
              <a:buChar char="●"/>
            </a:pPr>
            <a:r>
              <a:rPr b="1" lang="en" sz="2000">
                <a:solidFill>
                  <a:srgbClr val="171717"/>
                </a:solidFill>
              </a:rPr>
              <a:t>Outcomes: </a:t>
            </a:r>
            <a:r>
              <a:rPr lang="en" sz="2000">
                <a:solidFill>
                  <a:srgbClr val="171717"/>
                </a:solidFill>
              </a:rPr>
              <a:t>Development of a framework called “Trauma-Informed Education Grounded in a Systemic Analysis”; A Promising Practices Manual; and general recommendations for a Sheridan-wide Trauma-Informed Education framework.</a:t>
            </a:r>
            <a:endParaRPr sz="20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3"/>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500">
                <a:latin typeface="Arial"/>
                <a:ea typeface="Arial"/>
                <a:cs typeface="Arial"/>
                <a:sym typeface="Arial"/>
              </a:rPr>
              <a:t>Trauma-Informed Education Grounded in a Systemic Analysis</a:t>
            </a:r>
            <a:endParaRPr sz="3500">
              <a:latin typeface="Arial"/>
              <a:ea typeface="Arial"/>
              <a:cs typeface="Arial"/>
              <a:sym typeface="Arial"/>
            </a:endParaRPr>
          </a:p>
        </p:txBody>
      </p:sp>
      <p:sp>
        <p:nvSpPr>
          <p:cNvPr id="132" name="Google Shape;132;p23"/>
          <p:cNvSpPr txBox="1"/>
          <p:nvPr>
            <p:ph idx="1" type="body"/>
          </p:nvPr>
        </p:nvSpPr>
        <p:spPr>
          <a:xfrm>
            <a:off x="168175" y="1709825"/>
            <a:ext cx="8899500" cy="33075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1200"/>
              </a:spcBef>
              <a:spcAft>
                <a:spcPts val="0"/>
              </a:spcAft>
              <a:buClr>
                <a:srgbClr val="000000"/>
              </a:buClr>
              <a:buSzPts val="1800"/>
              <a:buFont typeface="Arial"/>
              <a:buChar char="●"/>
            </a:pPr>
            <a:r>
              <a:rPr lang="en">
                <a:solidFill>
                  <a:srgbClr val="000000"/>
                </a:solidFill>
                <a:latin typeface="Arial"/>
                <a:ea typeface="Arial"/>
                <a:cs typeface="Arial"/>
                <a:sym typeface="Arial"/>
              </a:rPr>
              <a:t>I</a:t>
            </a:r>
            <a:r>
              <a:rPr lang="en">
                <a:solidFill>
                  <a:srgbClr val="000000"/>
                </a:solidFill>
                <a:latin typeface="Arial"/>
                <a:ea typeface="Arial"/>
                <a:cs typeface="Arial"/>
                <a:sym typeface="Arial"/>
              </a:rPr>
              <a:t>s a multi-faceted pedagogical approach and practice which integrates principles of Equity, Diversity, and Inclusion, Anti-Racism and Anti-Oppression, Harm Reduction, and Universal Design of Learning.  </a:t>
            </a:r>
            <a:endParaRPr>
              <a:solidFill>
                <a:srgbClr val="000000"/>
              </a:solidFill>
              <a:latin typeface="Arial"/>
              <a:ea typeface="Arial"/>
              <a:cs typeface="Arial"/>
              <a:sym typeface="Arial"/>
            </a:endParaRPr>
          </a:p>
          <a:p>
            <a:pPr indent="-342900" lvl="0" marL="457200" rtl="0" algn="l">
              <a:lnSpc>
                <a:spcPct val="115000"/>
              </a:lnSpc>
              <a:spcBef>
                <a:spcPts val="0"/>
              </a:spcBef>
              <a:spcAft>
                <a:spcPts val="0"/>
              </a:spcAft>
              <a:buClr>
                <a:srgbClr val="000000"/>
              </a:buClr>
              <a:buSzPts val="1800"/>
              <a:buFont typeface="Arial"/>
              <a:buChar char="●"/>
            </a:pPr>
            <a:r>
              <a:rPr lang="en">
                <a:solidFill>
                  <a:srgbClr val="000000"/>
                </a:solidFill>
                <a:latin typeface="Arial"/>
                <a:ea typeface="Arial"/>
                <a:cs typeface="Arial"/>
                <a:sym typeface="Arial"/>
              </a:rPr>
              <a:t>It builds upon Harris &amp; Fallot’s (2001) term “Trauma-Informed Practice” and the five core values of trust, safety, choice, collaboration, and empowerment.</a:t>
            </a:r>
            <a:endParaRPr>
              <a:solidFill>
                <a:srgbClr val="000000"/>
              </a:solidFill>
              <a:latin typeface="Arial"/>
              <a:ea typeface="Arial"/>
              <a:cs typeface="Arial"/>
              <a:sym typeface="Arial"/>
            </a:endParaRPr>
          </a:p>
          <a:p>
            <a:pPr indent="-342900" lvl="0" marL="457200" rtl="0" algn="l">
              <a:lnSpc>
                <a:spcPct val="115000"/>
              </a:lnSpc>
              <a:spcBef>
                <a:spcPts val="0"/>
              </a:spcBef>
              <a:spcAft>
                <a:spcPts val="0"/>
              </a:spcAft>
              <a:buClr>
                <a:srgbClr val="000000"/>
              </a:buClr>
              <a:buSzPts val="1800"/>
              <a:buFont typeface="Arial"/>
              <a:buChar char="●"/>
            </a:pPr>
            <a:r>
              <a:rPr lang="en">
                <a:solidFill>
                  <a:srgbClr val="000000"/>
                </a:solidFill>
                <a:latin typeface="Arial"/>
                <a:ea typeface="Arial"/>
                <a:cs typeface="Arial"/>
                <a:sym typeface="Arial"/>
              </a:rPr>
              <a:t>Recognizes the prevalent and systemic nature of trauma. </a:t>
            </a:r>
            <a:endParaRPr>
              <a:solidFill>
                <a:srgbClr val="000000"/>
              </a:solidFill>
              <a:latin typeface="Arial"/>
              <a:ea typeface="Arial"/>
              <a:cs typeface="Arial"/>
              <a:sym typeface="Arial"/>
            </a:endParaRPr>
          </a:p>
          <a:p>
            <a:pPr indent="-342900" lvl="0" marL="457200" rtl="0" algn="l">
              <a:spcBef>
                <a:spcPts val="0"/>
              </a:spcBef>
              <a:spcAft>
                <a:spcPts val="0"/>
              </a:spcAft>
              <a:buClr>
                <a:srgbClr val="000000"/>
              </a:buClr>
              <a:buSzPts val="1800"/>
              <a:buFont typeface="Arial"/>
              <a:buChar char="●"/>
            </a:pPr>
            <a:r>
              <a:rPr lang="en">
                <a:solidFill>
                  <a:srgbClr val="000000"/>
                </a:solidFill>
                <a:latin typeface="Arial"/>
                <a:ea typeface="Arial"/>
                <a:cs typeface="Arial"/>
                <a:sym typeface="Arial"/>
              </a:rPr>
              <a:t>Is a system wide approach and practice that is best implemented across macro, mezzo, and micro systems to effect real change.</a:t>
            </a:r>
            <a:endParaRPr>
              <a:solidFill>
                <a:srgbClr val="000000"/>
              </a:solidFill>
              <a:latin typeface="Arial"/>
              <a:ea typeface="Arial"/>
              <a:cs typeface="Arial"/>
              <a:sym typeface="Arial"/>
            </a:endParaRPr>
          </a:p>
          <a:p>
            <a:pPr indent="0" lvl="0" marL="0" rtl="0" algn="l">
              <a:spcBef>
                <a:spcPts val="1200"/>
              </a:spcBef>
              <a:spcAft>
                <a:spcPts val="0"/>
              </a:spcAft>
              <a:buNone/>
            </a:pPr>
            <a:r>
              <a:rPr lang="en">
                <a:solidFill>
                  <a:srgbClr val="000000"/>
                </a:solidFill>
                <a:latin typeface="Arial"/>
                <a:ea typeface="Arial"/>
                <a:cs typeface="Arial"/>
                <a:sym typeface="Arial"/>
              </a:rPr>
              <a:t>Note: we have a fuller definition.</a:t>
            </a:r>
            <a:endParaRPr>
              <a:solidFill>
                <a:srgbClr val="000000"/>
              </a:solidFill>
              <a:latin typeface="Arial"/>
              <a:ea typeface="Arial"/>
              <a:cs typeface="Arial"/>
              <a:sym typeface="Arial"/>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6" name="Shape 136"/>
        <p:cNvGrpSpPr/>
        <p:nvPr/>
      </p:nvGrpSpPr>
      <p:grpSpPr>
        <a:xfrm>
          <a:off x="0" y="0"/>
          <a:ext cx="0" cy="0"/>
          <a:chOff x="0" y="0"/>
          <a:chExt cx="0" cy="0"/>
        </a:xfrm>
      </p:grpSpPr>
      <p:sp>
        <p:nvSpPr>
          <p:cNvPr id="137" name="Google Shape;137;p24"/>
          <p:cNvSpPr txBox="1"/>
          <p:nvPr>
            <p:ph idx="4294967295" type="title"/>
          </p:nvPr>
        </p:nvSpPr>
        <p:spPr>
          <a:xfrm>
            <a:off x="98250" y="16350"/>
            <a:ext cx="8826600" cy="602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3000">
                <a:latin typeface="Arial"/>
                <a:ea typeface="Arial"/>
                <a:cs typeface="Arial"/>
                <a:sym typeface="Arial"/>
              </a:rPr>
              <a:t>What is Trauma?</a:t>
            </a:r>
            <a:endParaRPr b="1" sz="3000">
              <a:latin typeface="Arial"/>
              <a:ea typeface="Arial"/>
              <a:cs typeface="Arial"/>
              <a:sym typeface="Arial"/>
            </a:endParaRPr>
          </a:p>
        </p:txBody>
      </p:sp>
      <p:sp>
        <p:nvSpPr>
          <p:cNvPr id="138" name="Google Shape;138;p24"/>
          <p:cNvSpPr txBox="1"/>
          <p:nvPr/>
        </p:nvSpPr>
        <p:spPr>
          <a:xfrm>
            <a:off x="502900" y="1015250"/>
            <a:ext cx="78846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900"/>
              <a:t>I</a:t>
            </a:r>
            <a:endParaRPr sz="1900"/>
          </a:p>
        </p:txBody>
      </p:sp>
      <p:pic>
        <p:nvPicPr>
          <p:cNvPr id="139" name="Google Shape;139;p24"/>
          <p:cNvPicPr preferRelativeResize="0"/>
          <p:nvPr/>
        </p:nvPicPr>
        <p:blipFill>
          <a:blip r:embed="rId3">
            <a:alphaModFix/>
          </a:blip>
          <a:stretch>
            <a:fillRect/>
          </a:stretch>
        </p:blipFill>
        <p:spPr>
          <a:xfrm>
            <a:off x="222600" y="76199"/>
            <a:ext cx="4991101" cy="4991101"/>
          </a:xfrm>
          <a:prstGeom prst="rect">
            <a:avLst/>
          </a:prstGeom>
          <a:noFill/>
          <a:ln>
            <a:noFill/>
          </a:ln>
        </p:spPr>
      </p:pic>
      <p:sp>
        <p:nvSpPr>
          <p:cNvPr id="140" name="Google Shape;140;p24"/>
          <p:cNvSpPr txBox="1"/>
          <p:nvPr/>
        </p:nvSpPr>
        <p:spPr>
          <a:xfrm>
            <a:off x="5437825" y="910975"/>
            <a:ext cx="3587700" cy="2262600"/>
          </a:xfrm>
          <a:prstGeom prst="rect">
            <a:avLst/>
          </a:prstGeom>
          <a:noFill/>
          <a:ln>
            <a:noFill/>
          </a:ln>
        </p:spPr>
        <p:txBody>
          <a:bodyPr anchorCtr="0" anchor="t" bIns="91425" lIns="91425" spcFirstLastPara="1" rIns="91425" wrap="square" tIns="91425">
            <a:spAutoFit/>
          </a:bodyPr>
          <a:lstStyle/>
          <a:p>
            <a:pPr indent="0" lvl="0" marL="50800" rtl="0" algn="ctr">
              <a:lnSpc>
                <a:spcPct val="115000"/>
              </a:lnSpc>
              <a:spcBef>
                <a:spcPts val="0"/>
              </a:spcBef>
              <a:spcAft>
                <a:spcPts val="0"/>
              </a:spcAft>
              <a:buNone/>
            </a:pPr>
            <a:r>
              <a:rPr b="1" lang="en" sz="2000"/>
              <a:t>“If we apply Trauma-Informed Practice at Sheridan, we lay the foundation for the creation of a safe and brave space”</a:t>
            </a:r>
            <a:endParaRPr b="1" sz="2000"/>
          </a:p>
          <a:p>
            <a:pPr indent="0" lvl="0" marL="50800" rtl="0" algn="ctr">
              <a:lnSpc>
                <a:spcPct val="115000"/>
              </a:lnSpc>
              <a:spcBef>
                <a:spcPts val="0"/>
              </a:spcBef>
              <a:spcAft>
                <a:spcPts val="0"/>
              </a:spcAft>
              <a:buNone/>
            </a:pPr>
            <a:r>
              <a:rPr b="1" lang="en" sz="2000"/>
              <a:t>(Sheridan Employee, 2021).</a:t>
            </a:r>
            <a:endParaRPr b="1" sz="13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5"/>
          <p:cNvSpPr txBox="1"/>
          <p:nvPr>
            <p:ph type="title"/>
          </p:nvPr>
        </p:nvSpPr>
        <p:spPr>
          <a:xfrm>
            <a:off x="98250" y="-81750"/>
            <a:ext cx="8826600" cy="60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sz="2200">
              <a:latin typeface="Arial"/>
              <a:ea typeface="Arial"/>
              <a:cs typeface="Arial"/>
              <a:sym typeface="Arial"/>
            </a:endParaRPr>
          </a:p>
          <a:p>
            <a:pPr indent="0" lvl="0" marL="0" rtl="0" algn="ctr">
              <a:spcBef>
                <a:spcPts val="0"/>
              </a:spcBef>
              <a:spcAft>
                <a:spcPts val="0"/>
              </a:spcAft>
              <a:buNone/>
            </a:pPr>
            <a:r>
              <a:rPr lang="en" sz="3700">
                <a:latin typeface="Arial"/>
                <a:ea typeface="Arial"/>
                <a:cs typeface="Arial"/>
                <a:sym typeface="Arial"/>
              </a:rPr>
              <a:t>Promising Practices Manual</a:t>
            </a:r>
            <a:endParaRPr sz="3700">
              <a:latin typeface="Arial"/>
              <a:ea typeface="Arial"/>
              <a:cs typeface="Arial"/>
              <a:sym typeface="Arial"/>
            </a:endParaRPr>
          </a:p>
        </p:txBody>
      </p:sp>
      <p:sp>
        <p:nvSpPr>
          <p:cNvPr id="146" name="Google Shape;146;p25"/>
          <p:cNvSpPr txBox="1"/>
          <p:nvPr/>
        </p:nvSpPr>
        <p:spPr>
          <a:xfrm>
            <a:off x="98250" y="798850"/>
            <a:ext cx="6166500" cy="4274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b="1" lang="en" sz="1800"/>
              <a:t>Cultivating Trauma-Informed Spaces in Education Promising Practices Manual:</a:t>
            </a:r>
            <a:endParaRPr b="1" sz="1800"/>
          </a:p>
          <a:p>
            <a:pPr indent="-171450" lvl="0" marL="171450" rtl="0" algn="l">
              <a:lnSpc>
                <a:spcPct val="115000"/>
              </a:lnSpc>
              <a:spcBef>
                <a:spcPts val="1200"/>
              </a:spcBef>
              <a:spcAft>
                <a:spcPts val="0"/>
              </a:spcAft>
              <a:buSzPts val="1800"/>
              <a:buChar char="●"/>
            </a:pPr>
            <a:r>
              <a:rPr b="1" lang="en" sz="1800"/>
              <a:t>Section 1: </a:t>
            </a:r>
            <a:r>
              <a:rPr lang="en" sz="1800"/>
              <a:t>Foundations (glossary, information on trauma, Trauma-Informed Practice and Education)</a:t>
            </a:r>
            <a:endParaRPr sz="1800"/>
          </a:p>
          <a:p>
            <a:pPr indent="-171450" lvl="0" marL="171450" rtl="0" algn="l">
              <a:lnSpc>
                <a:spcPct val="115000"/>
              </a:lnSpc>
              <a:spcBef>
                <a:spcPts val="0"/>
              </a:spcBef>
              <a:spcAft>
                <a:spcPts val="0"/>
              </a:spcAft>
              <a:buSzPts val="1800"/>
              <a:buChar char="●"/>
            </a:pPr>
            <a:r>
              <a:rPr b="1" lang="en" sz="1800"/>
              <a:t>Section 2:</a:t>
            </a:r>
            <a:r>
              <a:rPr lang="en" sz="1800"/>
              <a:t> Framework and Promising Practices (macro, mezzo and micro level- strategies to implement)</a:t>
            </a:r>
            <a:endParaRPr sz="1800"/>
          </a:p>
          <a:p>
            <a:pPr indent="-171450" lvl="0" marL="171450" rtl="0" algn="l">
              <a:lnSpc>
                <a:spcPct val="115000"/>
              </a:lnSpc>
              <a:spcBef>
                <a:spcPts val="0"/>
              </a:spcBef>
              <a:spcAft>
                <a:spcPts val="0"/>
              </a:spcAft>
              <a:buSzPts val="1800"/>
              <a:buChar char="●"/>
            </a:pPr>
            <a:r>
              <a:rPr b="1" lang="en" sz="1800"/>
              <a:t>Section 3:</a:t>
            </a:r>
            <a:r>
              <a:rPr lang="en" sz="1800"/>
              <a:t> Practice Activities (case scenarios, reflective practice, and further reading)</a:t>
            </a:r>
            <a:endParaRPr sz="1800"/>
          </a:p>
          <a:p>
            <a:pPr indent="0" lvl="0" marL="0" rtl="0" algn="ctr">
              <a:lnSpc>
                <a:spcPct val="115000"/>
              </a:lnSpc>
              <a:spcBef>
                <a:spcPts val="1200"/>
              </a:spcBef>
              <a:spcAft>
                <a:spcPts val="1200"/>
              </a:spcAft>
              <a:buNone/>
            </a:pPr>
            <a:r>
              <a:rPr lang="en" sz="1800"/>
              <a:t>This manual was the result of the recommendations and strategies from the research study participants, the literature review and researchers.  We are grateful to all of the co-creators of this manual.</a:t>
            </a:r>
            <a:endParaRPr sz="1800">
              <a:latin typeface="Roboto"/>
              <a:ea typeface="Roboto"/>
              <a:cs typeface="Roboto"/>
              <a:sym typeface="Roboto"/>
            </a:endParaRPr>
          </a:p>
        </p:txBody>
      </p:sp>
      <p:pic>
        <p:nvPicPr>
          <p:cNvPr id="147" name="Google Shape;147;p25"/>
          <p:cNvPicPr preferRelativeResize="0"/>
          <p:nvPr/>
        </p:nvPicPr>
        <p:blipFill>
          <a:blip r:embed="rId3">
            <a:alphaModFix/>
          </a:blip>
          <a:stretch>
            <a:fillRect/>
          </a:stretch>
        </p:blipFill>
        <p:spPr>
          <a:xfrm>
            <a:off x="6509175" y="1174875"/>
            <a:ext cx="2634825" cy="3410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1" name="Shape 151"/>
        <p:cNvGrpSpPr/>
        <p:nvPr/>
      </p:nvGrpSpPr>
      <p:grpSpPr>
        <a:xfrm>
          <a:off x="0" y="0"/>
          <a:ext cx="0" cy="0"/>
          <a:chOff x="0" y="0"/>
          <a:chExt cx="0" cy="0"/>
        </a:xfrm>
      </p:grpSpPr>
      <p:pic>
        <p:nvPicPr>
          <p:cNvPr id="152" name="Google Shape;152;p26"/>
          <p:cNvPicPr preferRelativeResize="0"/>
          <p:nvPr/>
        </p:nvPicPr>
        <p:blipFill>
          <a:blip r:embed="rId3">
            <a:alphaModFix/>
          </a:blip>
          <a:stretch>
            <a:fillRect/>
          </a:stretch>
        </p:blipFill>
        <p:spPr>
          <a:xfrm>
            <a:off x="348000" y="12"/>
            <a:ext cx="4977075" cy="4977075"/>
          </a:xfrm>
          <a:prstGeom prst="rect">
            <a:avLst/>
          </a:prstGeom>
          <a:noFill/>
          <a:ln>
            <a:noFill/>
          </a:ln>
        </p:spPr>
      </p:pic>
      <p:sp>
        <p:nvSpPr>
          <p:cNvPr id="153" name="Google Shape;153;p26"/>
          <p:cNvSpPr txBox="1"/>
          <p:nvPr/>
        </p:nvSpPr>
        <p:spPr>
          <a:xfrm>
            <a:off x="5900300" y="588625"/>
            <a:ext cx="2831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154" name="Google Shape;154;p26"/>
          <p:cNvSpPr txBox="1"/>
          <p:nvPr/>
        </p:nvSpPr>
        <p:spPr>
          <a:xfrm>
            <a:off x="5620000" y="683740"/>
            <a:ext cx="3195900" cy="32169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None/>
            </a:pPr>
            <a:r>
              <a:rPr b="1" lang="en" sz="1700"/>
              <a:t>“We need to identify policies and practices that have been in place for some time and identify when they are in conflict with Trauma-Informed Practice, and renegotiate those, and have policies and practices in place that complement Trauma-Informed Practice” </a:t>
            </a:r>
            <a:endParaRPr b="1" sz="1700"/>
          </a:p>
          <a:p>
            <a:pPr indent="0" lvl="0" marL="0" rtl="0" algn="ctr">
              <a:lnSpc>
                <a:spcPct val="100000"/>
              </a:lnSpc>
              <a:spcBef>
                <a:spcPts val="1200"/>
              </a:spcBef>
              <a:spcAft>
                <a:spcPts val="1200"/>
              </a:spcAft>
              <a:buNone/>
            </a:pPr>
            <a:r>
              <a:rPr b="1" lang="en" sz="1700"/>
              <a:t>(Faculty, 2021).</a:t>
            </a:r>
            <a:endParaRPr b="1" sz="17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7"/>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300">
                <a:latin typeface="Arial"/>
                <a:ea typeface="Arial"/>
                <a:cs typeface="Arial"/>
                <a:sym typeface="Arial"/>
              </a:rPr>
              <a:t>Mezzo - Level Strategies</a:t>
            </a:r>
            <a:endParaRPr sz="3300">
              <a:latin typeface="Arial"/>
              <a:ea typeface="Arial"/>
              <a:cs typeface="Arial"/>
              <a:sym typeface="Arial"/>
            </a:endParaRPr>
          </a:p>
        </p:txBody>
      </p:sp>
      <p:pic>
        <p:nvPicPr>
          <p:cNvPr id="160" name="Google Shape;160;p27"/>
          <p:cNvPicPr preferRelativeResize="0"/>
          <p:nvPr/>
        </p:nvPicPr>
        <p:blipFill>
          <a:blip r:embed="rId3">
            <a:alphaModFix/>
          </a:blip>
          <a:stretch>
            <a:fillRect/>
          </a:stretch>
        </p:blipFill>
        <p:spPr>
          <a:xfrm>
            <a:off x="352350" y="813475"/>
            <a:ext cx="4219651" cy="4219651"/>
          </a:xfrm>
          <a:prstGeom prst="rect">
            <a:avLst/>
          </a:prstGeom>
          <a:noFill/>
          <a:ln>
            <a:noFill/>
          </a:ln>
        </p:spPr>
      </p:pic>
      <p:sp>
        <p:nvSpPr>
          <p:cNvPr id="161" name="Google Shape;161;p27"/>
          <p:cNvSpPr txBox="1"/>
          <p:nvPr/>
        </p:nvSpPr>
        <p:spPr>
          <a:xfrm>
            <a:off x="5297650" y="1906050"/>
            <a:ext cx="3000000" cy="1950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en" sz="1700"/>
              <a:t>“Trauma-Informed Practice needs to be a culture within each program as opposed to a culture within an individual classroom” (Employee, 2021).</a:t>
            </a:r>
            <a:endParaRPr b="1" sz="17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8"/>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300">
                <a:latin typeface="Arial"/>
                <a:ea typeface="Arial"/>
                <a:cs typeface="Arial"/>
                <a:sym typeface="Arial"/>
              </a:rPr>
              <a:t>Micro - Level Strategies</a:t>
            </a:r>
            <a:endParaRPr sz="3300">
              <a:latin typeface="Arial"/>
              <a:ea typeface="Arial"/>
              <a:cs typeface="Arial"/>
              <a:sym typeface="Arial"/>
            </a:endParaRPr>
          </a:p>
        </p:txBody>
      </p:sp>
      <p:pic>
        <p:nvPicPr>
          <p:cNvPr id="167" name="Google Shape;167;p28"/>
          <p:cNvPicPr preferRelativeResize="0"/>
          <p:nvPr/>
        </p:nvPicPr>
        <p:blipFill>
          <a:blip r:embed="rId3">
            <a:alphaModFix/>
          </a:blip>
          <a:stretch>
            <a:fillRect/>
          </a:stretch>
        </p:blipFill>
        <p:spPr>
          <a:xfrm>
            <a:off x="166425" y="743400"/>
            <a:ext cx="5628124" cy="4219650"/>
          </a:xfrm>
          <a:prstGeom prst="rect">
            <a:avLst/>
          </a:prstGeom>
          <a:noFill/>
          <a:ln>
            <a:noFill/>
          </a:ln>
        </p:spPr>
      </p:pic>
      <p:sp>
        <p:nvSpPr>
          <p:cNvPr id="168" name="Google Shape;168;p28"/>
          <p:cNvSpPr txBox="1"/>
          <p:nvPr/>
        </p:nvSpPr>
        <p:spPr>
          <a:xfrm>
            <a:off x="5984400" y="1299400"/>
            <a:ext cx="3041700" cy="1754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700"/>
              <a:t>“Trauma-Informed Practice is a way of reaching people with what they need, as opposed to what it is that we think that they need”</a:t>
            </a:r>
            <a:endParaRPr b="1" sz="1700"/>
          </a:p>
          <a:p>
            <a:pPr indent="0" lvl="0" marL="0" rtl="0" algn="ctr">
              <a:spcBef>
                <a:spcPts val="0"/>
              </a:spcBef>
              <a:spcAft>
                <a:spcPts val="0"/>
              </a:spcAft>
              <a:buNone/>
            </a:pPr>
            <a:r>
              <a:rPr b="1" lang="en" sz="1700"/>
              <a:t>(Community Agency, 2021).</a:t>
            </a:r>
            <a:endParaRPr b="1" sz="10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9"/>
          <p:cNvSpPr txBox="1"/>
          <p:nvPr>
            <p:ph type="title"/>
          </p:nvPr>
        </p:nvSpPr>
        <p:spPr>
          <a:xfrm>
            <a:off x="220350" y="626575"/>
            <a:ext cx="8703300" cy="76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500">
                <a:latin typeface="Arial"/>
                <a:ea typeface="Arial"/>
                <a:cs typeface="Arial"/>
                <a:sym typeface="Arial"/>
              </a:rPr>
              <a:t>Cultivating Trauma-Informed Spaces Together:  Sample Strategies</a:t>
            </a:r>
            <a:endParaRPr sz="3500">
              <a:latin typeface="Arial"/>
              <a:ea typeface="Arial"/>
              <a:cs typeface="Arial"/>
              <a:sym typeface="Arial"/>
            </a:endParaRPr>
          </a:p>
        </p:txBody>
      </p:sp>
      <p:sp>
        <p:nvSpPr>
          <p:cNvPr id="174" name="Google Shape;174;p29"/>
          <p:cNvSpPr txBox="1"/>
          <p:nvPr>
            <p:ph idx="1" type="body"/>
          </p:nvPr>
        </p:nvSpPr>
        <p:spPr>
          <a:xfrm>
            <a:off x="220350" y="1737850"/>
            <a:ext cx="8927700" cy="3265500"/>
          </a:xfrm>
          <a:prstGeom prst="rect">
            <a:avLst/>
          </a:prstGeom>
        </p:spPr>
        <p:txBody>
          <a:bodyPr anchorCtr="0" anchor="t" bIns="91425" lIns="91425" spcFirstLastPara="1" rIns="91425" wrap="square" tIns="91425">
            <a:noAutofit/>
          </a:bodyPr>
          <a:lstStyle/>
          <a:p>
            <a:pPr indent="-349250" lvl="0" marL="457200" rtl="0" algn="l">
              <a:spcBef>
                <a:spcPts val="1200"/>
              </a:spcBef>
              <a:spcAft>
                <a:spcPts val="0"/>
              </a:spcAft>
              <a:buClr>
                <a:srgbClr val="000000"/>
              </a:buClr>
              <a:buSzPts val="1900"/>
              <a:buFont typeface="Arial"/>
              <a:buChar char="●"/>
            </a:pPr>
            <a:r>
              <a:rPr lang="en" sz="1900">
                <a:solidFill>
                  <a:srgbClr val="000000"/>
                </a:solidFill>
                <a:latin typeface="Arial"/>
                <a:ea typeface="Arial"/>
                <a:cs typeface="Arial"/>
                <a:sym typeface="Arial"/>
              </a:rPr>
              <a:t>Recognize the universality of trauma, root sources of trauma &amp; the impacts.</a:t>
            </a:r>
            <a:endParaRPr sz="1900">
              <a:solidFill>
                <a:srgbClr val="000000"/>
              </a:solidFill>
              <a:latin typeface="Arial"/>
              <a:ea typeface="Arial"/>
              <a:cs typeface="Arial"/>
              <a:sym typeface="Arial"/>
            </a:endParaRPr>
          </a:p>
          <a:p>
            <a:pPr indent="-349250" lvl="0" marL="457200" rtl="0" algn="l">
              <a:spcBef>
                <a:spcPts val="0"/>
              </a:spcBef>
              <a:spcAft>
                <a:spcPts val="0"/>
              </a:spcAft>
              <a:buClr>
                <a:srgbClr val="000000"/>
              </a:buClr>
              <a:buSzPts val="1900"/>
              <a:buFont typeface="Arial"/>
              <a:buChar char="●"/>
            </a:pPr>
            <a:r>
              <a:rPr lang="en" sz="1900">
                <a:solidFill>
                  <a:srgbClr val="000000"/>
                </a:solidFill>
                <a:latin typeface="Arial"/>
                <a:ea typeface="Arial"/>
                <a:cs typeface="Arial"/>
                <a:sym typeface="Arial"/>
              </a:rPr>
              <a:t>Re-evaluate your current practices and how your practices may inadvertently cause harm, trauma, re-traumatization, and vicarious trauma (i.e curriculum violence, shock value stories, rigid policies, being trauma ‘indifferent’).</a:t>
            </a:r>
            <a:endParaRPr sz="1900">
              <a:solidFill>
                <a:srgbClr val="000000"/>
              </a:solidFill>
              <a:latin typeface="Arial"/>
              <a:ea typeface="Arial"/>
              <a:cs typeface="Arial"/>
              <a:sym typeface="Arial"/>
            </a:endParaRPr>
          </a:p>
          <a:p>
            <a:pPr indent="-349250" lvl="0" marL="457200" rtl="0" algn="l">
              <a:spcBef>
                <a:spcPts val="0"/>
              </a:spcBef>
              <a:spcAft>
                <a:spcPts val="0"/>
              </a:spcAft>
              <a:buClr>
                <a:srgbClr val="000000"/>
              </a:buClr>
              <a:buSzPts val="1900"/>
              <a:buFont typeface="Arial"/>
              <a:buChar char="●"/>
            </a:pPr>
            <a:r>
              <a:rPr lang="en" sz="1900">
                <a:solidFill>
                  <a:srgbClr val="000000"/>
                </a:solidFill>
                <a:latin typeface="Arial"/>
                <a:ea typeface="Arial"/>
                <a:cs typeface="Arial"/>
                <a:sym typeface="Arial"/>
              </a:rPr>
              <a:t>Reflect on how you ‘hold’ space, cultivate and contribute to space (social location, practice cultural humility, commit to anti-racism and anti-oppression).</a:t>
            </a:r>
            <a:endParaRPr sz="1900">
              <a:solidFill>
                <a:srgbClr val="000000"/>
              </a:solidFill>
              <a:latin typeface="Arial"/>
              <a:ea typeface="Arial"/>
              <a:cs typeface="Arial"/>
              <a:sym typeface="Arial"/>
            </a:endParaRPr>
          </a:p>
          <a:p>
            <a:pPr indent="-349250" lvl="0" marL="457200" rtl="0" algn="l">
              <a:spcBef>
                <a:spcPts val="0"/>
              </a:spcBef>
              <a:spcAft>
                <a:spcPts val="0"/>
              </a:spcAft>
              <a:buClr>
                <a:srgbClr val="000000"/>
              </a:buClr>
              <a:buSzPts val="1900"/>
              <a:buFont typeface="Arial"/>
              <a:buChar char="●"/>
            </a:pPr>
            <a:r>
              <a:rPr lang="en" sz="1900">
                <a:solidFill>
                  <a:srgbClr val="000000"/>
                </a:solidFill>
                <a:latin typeface="Arial"/>
                <a:ea typeface="Arial"/>
                <a:cs typeface="Arial"/>
                <a:sym typeface="Arial"/>
              </a:rPr>
              <a:t>Recognize your own historical and current experiences of trauma and how it may impact your practices and well-being.</a:t>
            </a:r>
            <a:endParaRPr sz="1900">
              <a:solidFill>
                <a:srgbClr val="000000"/>
              </a:solidFill>
              <a:latin typeface="Arial"/>
              <a:ea typeface="Arial"/>
              <a:cs typeface="Arial"/>
              <a:sym typeface="Arial"/>
            </a:endParaRPr>
          </a:p>
          <a:p>
            <a:pPr indent="0" lvl="0" marL="0" rtl="0" algn="l">
              <a:spcBef>
                <a:spcPts val="1200"/>
              </a:spcBef>
              <a:spcAft>
                <a:spcPts val="0"/>
              </a:spcAft>
              <a:buNone/>
            </a:pPr>
            <a:r>
              <a:t/>
            </a:r>
            <a:endParaRPr>
              <a:solidFill>
                <a:srgbClr val="000000"/>
              </a:solidFill>
              <a:latin typeface="Arial"/>
              <a:ea typeface="Arial"/>
              <a:cs typeface="Arial"/>
              <a:sym typeface="Arial"/>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30"/>
          <p:cNvSpPr txBox="1"/>
          <p:nvPr>
            <p:ph type="title"/>
          </p:nvPr>
        </p:nvSpPr>
        <p:spPr>
          <a:xfrm>
            <a:off x="220350" y="584550"/>
            <a:ext cx="8703300" cy="76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500">
                <a:latin typeface="Arial"/>
                <a:ea typeface="Arial"/>
                <a:cs typeface="Arial"/>
                <a:sym typeface="Arial"/>
              </a:rPr>
              <a:t>Cultivating Trauma-Informed Spaces Together:  Sample Strategies</a:t>
            </a:r>
            <a:endParaRPr sz="3500">
              <a:latin typeface="Arial"/>
              <a:ea typeface="Arial"/>
              <a:cs typeface="Arial"/>
              <a:sym typeface="Arial"/>
            </a:endParaRPr>
          </a:p>
        </p:txBody>
      </p:sp>
      <p:sp>
        <p:nvSpPr>
          <p:cNvPr id="180" name="Google Shape;180;p30"/>
          <p:cNvSpPr txBox="1"/>
          <p:nvPr>
            <p:ph idx="1" type="body"/>
          </p:nvPr>
        </p:nvSpPr>
        <p:spPr>
          <a:xfrm>
            <a:off x="220350" y="1737850"/>
            <a:ext cx="8927700" cy="3265500"/>
          </a:xfrm>
          <a:prstGeom prst="rect">
            <a:avLst/>
          </a:prstGeom>
        </p:spPr>
        <p:txBody>
          <a:bodyPr anchorCtr="0" anchor="t" bIns="91425" lIns="91425" spcFirstLastPara="1" rIns="91425" wrap="square" tIns="91425">
            <a:noAutofit/>
          </a:bodyPr>
          <a:lstStyle/>
          <a:p>
            <a:pPr indent="-349250" lvl="0" marL="457200" rtl="0" algn="l">
              <a:spcBef>
                <a:spcPts val="1200"/>
              </a:spcBef>
              <a:spcAft>
                <a:spcPts val="0"/>
              </a:spcAft>
              <a:buClr>
                <a:srgbClr val="000000"/>
              </a:buClr>
              <a:buSzPts val="1900"/>
              <a:buFont typeface="Arial"/>
              <a:buChar char="●"/>
            </a:pPr>
            <a:r>
              <a:rPr lang="en" sz="1900">
                <a:solidFill>
                  <a:srgbClr val="000000"/>
                </a:solidFill>
                <a:latin typeface="Arial"/>
                <a:ea typeface="Arial"/>
                <a:cs typeface="Arial"/>
                <a:sym typeface="Arial"/>
              </a:rPr>
              <a:t>Disrupt deficit based and pathologizing beliefs about learners and employees.  Bring empathy and understanding to learner and employee behaviors.</a:t>
            </a:r>
            <a:endParaRPr sz="1900">
              <a:solidFill>
                <a:srgbClr val="000000"/>
              </a:solidFill>
              <a:latin typeface="Arial"/>
              <a:ea typeface="Arial"/>
              <a:cs typeface="Arial"/>
              <a:sym typeface="Arial"/>
            </a:endParaRPr>
          </a:p>
          <a:p>
            <a:pPr indent="-349250" lvl="0" marL="457200" rtl="0" algn="l">
              <a:spcBef>
                <a:spcPts val="0"/>
              </a:spcBef>
              <a:spcAft>
                <a:spcPts val="0"/>
              </a:spcAft>
              <a:buClr>
                <a:srgbClr val="000000"/>
              </a:buClr>
              <a:buSzPts val="1900"/>
              <a:buFont typeface="Arial"/>
              <a:buChar char="●"/>
            </a:pPr>
            <a:r>
              <a:rPr lang="en" sz="1900">
                <a:solidFill>
                  <a:srgbClr val="000000"/>
                </a:solidFill>
                <a:latin typeface="Arial"/>
                <a:ea typeface="Arial"/>
                <a:cs typeface="Arial"/>
                <a:sym typeface="Arial"/>
              </a:rPr>
              <a:t>Assume people’s behavior has a purpose. Recognize the responses to trauma (7 f’s- flock, fight, flight, freeze, flood, fawn, flop).</a:t>
            </a:r>
            <a:endParaRPr sz="1900">
              <a:solidFill>
                <a:srgbClr val="000000"/>
              </a:solidFill>
              <a:latin typeface="Arial"/>
              <a:ea typeface="Arial"/>
              <a:cs typeface="Arial"/>
              <a:sym typeface="Arial"/>
            </a:endParaRPr>
          </a:p>
          <a:p>
            <a:pPr indent="-349250" lvl="0" marL="457200" rtl="0" algn="l">
              <a:spcBef>
                <a:spcPts val="0"/>
              </a:spcBef>
              <a:spcAft>
                <a:spcPts val="0"/>
              </a:spcAft>
              <a:buClr>
                <a:srgbClr val="000000"/>
              </a:buClr>
              <a:buSzPts val="1900"/>
              <a:buFont typeface="Arial"/>
              <a:buChar char="●"/>
            </a:pPr>
            <a:r>
              <a:rPr lang="en" sz="1900">
                <a:solidFill>
                  <a:srgbClr val="000000"/>
                </a:solidFill>
                <a:latin typeface="Arial"/>
                <a:ea typeface="Arial"/>
                <a:cs typeface="Arial"/>
                <a:sym typeface="Arial"/>
              </a:rPr>
              <a:t>Recognize it takes vulnerability, courage and strength to bear witness to the pain of others.  It is also a privilege to hold space with others.</a:t>
            </a:r>
            <a:endParaRPr sz="1900">
              <a:solidFill>
                <a:srgbClr val="000000"/>
              </a:solidFill>
              <a:latin typeface="Arial"/>
              <a:ea typeface="Arial"/>
              <a:cs typeface="Arial"/>
              <a:sym typeface="Arial"/>
            </a:endParaRPr>
          </a:p>
          <a:p>
            <a:pPr indent="0" lvl="0" marL="0" rtl="0" algn="l">
              <a:spcBef>
                <a:spcPts val="1200"/>
              </a:spcBef>
              <a:spcAft>
                <a:spcPts val="0"/>
              </a:spcAft>
              <a:buNone/>
            </a:pPr>
            <a:r>
              <a:t/>
            </a:r>
            <a:endParaRPr>
              <a:solidFill>
                <a:srgbClr val="000000"/>
              </a:solidFill>
              <a:latin typeface="Arial"/>
              <a:ea typeface="Arial"/>
              <a:cs typeface="Arial"/>
              <a:sym typeface="Arial"/>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1"/>
          <p:cNvSpPr txBox="1"/>
          <p:nvPr>
            <p:ph type="title"/>
          </p:nvPr>
        </p:nvSpPr>
        <p:spPr>
          <a:xfrm>
            <a:off x="220350" y="626575"/>
            <a:ext cx="8703300" cy="76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500">
                <a:latin typeface="Arial"/>
                <a:ea typeface="Arial"/>
                <a:cs typeface="Arial"/>
                <a:sym typeface="Arial"/>
              </a:rPr>
              <a:t>Cultivating Trauma-Informed Spaces Together:  Sample Strategies</a:t>
            </a:r>
            <a:endParaRPr sz="3500">
              <a:latin typeface="Arial"/>
              <a:ea typeface="Arial"/>
              <a:cs typeface="Arial"/>
              <a:sym typeface="Arial"/>
            </a:endParaRPr>
          </a:p>
        </p:txBody>
      </p:sp>
      <p:sp>
        <p:nvSpPr>
          <p:cNvPr id="186" name="Google Shape;186;p31"/>
          <p:cNvSpPr txBox="1"/>
          <p:nvPr>
            <p:ph idx="1" type="body"/>
          </p:nvPr>
        </p:nvSpPr>
        <p:spPr>
          <a:xfrm>
            <a:off x="220350" y="1737850"/>
            <a:ext cx="8927700" cy="3265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Clr>
                <a:srgbClr val="000000"/>
              </a:buClr>
              <a:buSzPts val="1900"/>
              <a:buFont typeface="Arial"/>
              <a:buChar char="●"/>
            </a:pPr>
            <a:r>
              <a:rPr lang="en" sz="1900">
                <a:solidFill>
                  <a:srgbClr val="000000"/>
                </a:solidFill>
                <a:latin typeface="Arial"/>
                <a:ea typeface="Arial"/>
                <a:cs typeface="Arial"/>
                <a:sym typeface="Arial"/>
              </a:rPr>
              <a:t>Co-create and collaborate in creating safer learning and working spaces for diverse learners and employees (a ‘power with’ model).  </a:t>
            </a:r>
            <a:endParaRPr sz="1900">
              <a:solidFill>
                <a:srgbClr val="000000"/>
              </a:solidFill>
              <a:latin typeface="Arial"/>
              <a:ea typeface="Arial"/>
              <a:cs typeface="Arial"/>
              <a:sym typeface="Arial"/>
            </a:endParaRPr>
          </a:p>
          <a:p>
            <a:pPr indent="-349250" lvl="0" marL="457200" rtl="0" algn="l">
              <a:spcBef>
                <a:spcPts val="0"/>
              </a:spcBef>
              <a:spcAft>
                <a:spcPts val="0"/>
              </a:spcAft>
              <a:buClr>
                <a:srgbClr val="000000"/>
              </a:buClr>
              <a:buSzPts val="1900"/>
              <a:buFont typeface="Arial"/>
              <a:buChar char="●"/>
            </a:pPr>
            <a:r>
              <a:rPr lang="en" sz="1900">
                <a:solidFill>
                  <a:srgbClr val="000000"/>
                </a:solidFill>
                <a:latin typeface="Arial"/>
                <a:ea typeface="Arial"/>
                <a:cs typeface="Arial"/>
                <a:sym typeface="Arial"/>
              </a:rPr>
              <a:t>Provide sensitive content warnings (not trigger warnings) and give notice.</a:t>
            </a:r>
            <a:endParaRPr sz="1900">
              <a:solidFill>
                <a:srgbClr val="000000"/>
              </a:solidFill>
              <a:latin typeface="Arial"/>
              <a:ea typeface="Arial"/>
              <a:cs typeface="Arial"/>
              <a:sym typeface="Arial"/>
            </a:endParaRPr>
          </a:p>
          <a:p>
            <a:pPr indent="-349250" lvl="0" marL="457200" rtl="0" algn="l">
              <a:spcBef>
                <a:spcPts val="0"/>
              </a:spcBef>
              <a:spcAft>
                <a:spcPts val="0"/>
              </a:spcAft>
              <a:buClr>
                <a:srgbClr val="000000"/>
              </a:buClr>
              <a:buSzPts val="1900"/>
              <a:buFont typeface="Arial"/>
              <a:buChar char="●"/>
            </a:pPr>
            <a:r>
              <a:rPr lang="en" sz="1900">
                <a:solidFill>
                  <a:srgbClr val="000000"/>
                </a:solidFill>
                <a:latin typeface="Arial"/>
                <a:ea typeface="Arial"/>
                <a:cs typeface="Arial"/>
                <a:sym typeface="Arial"/>
              </a:rPr>
              <a:t>Model compassion and flexibility (punctuality, attendance, universal design approach to deadlines, alternative assignments).</a:t>
            </a:r>
            <a:endParaRPr sz="1900">
              <a:solidFill>
                <a:srgbClr val="000000"/>
              </a:solidFill>
              <a:latin typeface="Arial"/>
              <a:ea typeface="Arial"/>
              <a:cs typeface="Arial"/>
              <a:sym typeface="Arial"/>
            </a:endParaRPr>
          </a:p>
          <a:p>
            <a:pPr indent="-349250" lvl="0" marL="457200" rtl="0" algn="l">
              <a:spcBef>
                <a:spcPts val="0"/>
              </a:spcBef>
              <a:spcAft>
                <a:spcPts val="0"/>
              </a:spcAft>
              <a:buClr>
                <a:srgbClr val="000000"/>
              </a:buClr>
              <a:buSzPts val="1900"/>
              <a:buFont typeface="Arial"/>
              <a:buChar char="●"/>
            </a:pPr>
            <a:r>
              <a:rPr lang="en" sz="1900">
                <a:solidFill>
                  <a:srgbClr val="000000"/>
                </a:solidFill>
                <a:latin typeface="Arial"/>
                <a:ea typeface="Arial"/>
                <a:cs typeface="Arial"/>
                <a:sym typeface="Arial"/>
              </a:rPr>
              <a:t>Explicitly state self-care/wellness statements in course outlines, assignments, and documentation forms.</a:t>
            </a:r>
            <a:endParaRPr sz="1900">
              <a:solidFill>
                <a:srgbClr val="000000"/>
              </a:solidFill>
              <a:latin typeface="Arial"/>
              <a:ea typeface="Arial"/>
              <a:cs typeface="Arial"/>
              <a:sym typeface="Arial"/>
            </a:endParaRPr>
          </a:p>
          <a:p>
            <a:pPr indent="-349250" lvl="0" marL="457200" rtl="0" algn="l">
              <a:spcBef>
                <a:spcPts val="0"/>
              </a:spcBef>
              <a:spcAft>
                <a:spcPts val="0"/>
              </a:spcAft>
              <a:buClr>
                <a:srgbClr val="000000"/>
              </a:buClr>
              <a:buSzPts val="1900"/>
              <a:buFont typeface="Arial"/>
              <a:buChar char="●"/>
            </a:pPr>
            <a:r>
              <a:rPr lang="en" sz="1900">
                <a:solidFill>
                  <a:srgbClr val="000000"/>
                </a:solidFill>
                <a:latin typeface="Arial"/>
                <a:ea typeface="Arial"/>
                <a:cs typeface="Arial"/>
                <a:sym typeface="Arial"/>
              </a:rPr>
              <a:t>Explicitly state in assignments, forms, documents, that students have choice and control in their learning and support experiences.</a:t>
            </a:r>
            <a:endParaRPr sz="1900">
              <a:solidFill>
                <a:srgbClr val="000000"/>
              </a:solidFill>
              <a:latin typeface="Arial"/>
              <a:ea typeface="Arial"/>
              <a:cs typeface="Arial"/>
              <a:sym typeface="Arial"/>
            </a:endParaRPr>
          </a:p>
          <a:p>
            <a:pPr indent="0" lvl="0" marL="0" rtl="0" algn="l">
              <a:spcBef>
                <a:spcPts val="1200"/>
              </a:spcBef>
              <a:spcAft>
                <a:spcPts val="0"/>
              </a:spcAft>
              <a:buNone/>
            </a:pPr>
            <a:r>
              <a:t/>
            </a:r>
            <a:endParaRPr>
              <a:solidFill>
                <a:srgbClr val="000000"/>
              </a:solidFill>
              <a:latin typeface="Arial"/>
              <a:ea typeface="Arial"/>
              <a:cs typeface="Arial"/>
              <a:sym typeface="Arial"/>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000">
                <a:latin typeface="Arial"/>
                <a:ea typeface="Arial"/>
                <a:cs typeface="Arial"/>
                <a:sym typeface="Arial"/>
              </a:rPr>
              <a:t>Agenda</a:t>
            </a:r>
            <a:endParaRPr sz="4000">
              <a:latin typeface="Arial"/>
              <a:ea typeface="Arial"/>
              <a:cs typeface="Arial"/>
              <a:sym typeface="Arial"/>
            </a:endParaRPr>
          </a:p>
        </p:txBody>
      </p:sp>
      <p:sp>
        <p:nvSpPr>
          <p:cNvPr id="74" name="Google Shape;74;p14"/>
          <p:cNvSpPr txBox="1"/>
          <p:nvPr>
            <p:ph idx="1" type="body"/>
          </p:nvPr>
        </p:nvSpPr>
        <p:spPr>
          <a:xfrm>
            <a:off x="210225" y="1919075"/>
            <a:ext cx="8745300" cy="3224400"/>
          </a:xfrm>
          <a:prstGeom prst="rect">
            <a:avLst/>
          </a:prstGeom>
        </p:spPr>
        <p:txBody>
          <a:bodyPr anchorCtr="0" anchor="t" bIns="91425" lIns="91425" spcFirstLastPara="1" rIns="91425" wrap="square" tIns="91425">
            <a:noAutofit/>
          </a:bodyPr>
          <a:lstStyle/>
          <a:p>
            <a:pPr indent="-355600" lvl="0" marL="457200" rtl="0" algn="l">
              <a:lnSpc>
                <a:spcPct val="100000"/>
              </a:lnSpc>
              <a:spcBef>
                <a:spcPts val="0"/>
              </a:spcBef>
              <a:spcAft>
                <a:spcPts val="0"/>
              </a:spcAft>
              <a:buClr>
                <a:srgbClr val="000000"/>
              </a:buClr>
              <a:buSzPts val="2000"/>
              <a:buFont typeface="Arial"/>
              <a:buChar char="●"/>
            </a:pPr>
            <a:r>
              <a:rPr lang="en" sz="2000">
                <a:solidFill>
                  <a:srgbClr val="000000"/>
                </a:solidFill>
                <a:latin typeface="Arial"/>
                <a:ea typeface="Arial"/>
                <a:cs typeface="Arial"/>
                <a:sym typeface="Arial"/>
              </a:rPr>
              <a:t>Welcome &amp; Introductions </a:t>
            </a:r>
            <a:endParaRPr sz="2000">
              <a:solidFill>
                <a:srgbClr val="000000"/>
              </a:solidFill>
              <a:latin typeface="Arial"/>
              <a:ea typeface="Arial"/>
              <a:cs typeface="Arial"/>
              <a:sym typeface="Arial"/>
            </a:endParaRPr>
          </a:p>
          <a:p>
            <a:pPr indent="-355600" lvl="0" marL="457200" rtl="0" algn="l">
              <a:lnSpc>
                <a:spcPct val="100000"/>
              </a:lnSpc>
              <a:spcBef>
                <a:spcPts val="0"/>
              </a:spcBef>
              <a:spcAft>
                <a:spcPts val="0"/>
              </a:spcAft>
              <a:buClr>
                <a:srgbClr val="000000"/>
              </a:buClr>
              <a:buSzPts val="2000"/>
              <a:buFont typeface="Arial"/>
              <a:buChar char="●"/>
            </a:pPr>
            <a:r>
              <a:rPr lang="en" sz="2000">
                <a:solidFill>
                  <a:srgbClr val="000000"/>
                </a:solidFill>
                <a:latin typeface="Arial"/>
                <a:ea typeface="Arial"/>
                <a:cs typeface="Arial"/>
                <a:sym typeface="Arial"/>
              </a:rPr>
              <a:t>Land Acknowledgment</a:t>
            </a:r>
            <a:endParaRPr sz="2000">
              <a:solidFill>
                <a:srgbClr val="000000"/>
              </a:solidFill>
              <a:latin typeface="Arial"/>
              <a:ea typeface="Arial"/>
              <a:cs typeface="Arial"/>
              <a:sym typeface="Arial"/>
            </a:endParaRPr>
          </a:p>
          <a:p>
            <a:pPr indent="-355600" lvl="0" marL="457200" rtl="0" algn="l">
              <a:lnSpc>
                <a:spcPct val="100000"/>
              </a:lnSpc>
              <a:spcBef>
                <a:spcPts val="0"/>
              </a:spcBef>
              <a:spcAft>
                <a:spcPts val="0"/>
              </a:spcAft>
              <a:buClr>
                <a:srgbClr val="000000"/>
              </a:buClr>
              <a:buSzPts val="2000"/>
              <a:buFont typeface="Arial"/>
              <a:buChar char="●"/>
            </a:pPr>
            <a:r>
              <a:rPr lang="en" sz="2000">
                <a:solidFill>
                  <a:srgbClr val="000000"/>
                </a:solidFill>
                <a:latin typeface="Arial"/>
                <a:ea typeface="Arial"/>
                <a:cs typeface="Arial"/>
                <a:sym typeface="Arial"/>
              </a:rPr>
              <a:t>Context: Trauma &amp; Prevalence </a:t>
            </a:r>
            <a:endParaRPr sz="2000">
              <a:solidFill>
                <a:srgbClr val="000000"/>
              </a:solidFill>
              <a:latin typeface="Arial"/>
              <a:ea typeface="Arial"/>
              <a:cs typeface="Arial"/>
              <a:sym typeface="Arial"/>
            </a:endParaRPr>
          </a:p>
          <a:p>
            <a:pPr indent="-355600" lvl="0" marL="457200" rtl="0" algn="l">
              <a:lnSpc>
                <a:spcPct val="100000"/>
              </a:lnSpc>
              <a:spcBef>
                <a:spcPts val="0"/>
              </a:spcBef>
              <a:spcAft>
                <a:spcPts val="0"/>
              </a:spcAft>
              <a:buClr>
                <a:srgbClr val="000000"/>
              </a:buClr>
              <a:buSzPts val="2000"/>
              <a:buFont typeface="Arial"/>
              <a:buChar char="●"/>
            </a:pPr>
            <a:r>
              <a:rPr lang="en" sz="2000">
                <a:solidFill>
                  <a:srgbClr val="000000"/>
                </a:solidFill>
                <a:latin typeface="Arial"/>
                <a:ea typeface="Arial"/>
                <a:cs typeface="Arial"/>
                <a:sym typeface="Arial"/>
              </a:rPr>
              <a:t>Research Project Background</a:t>
            </a:r>
            <a:endParaRPr sz="2000">
              <a:solidFill>
                <a:srgbClr val="000000"/>
              </a:solidFill>
              <a:latin typeface="Arial"/>
              <a:ea typeface="Arial"/>
              <a:cs typeface="Arial"/>
              <a:sym typeface="Arial"/>
            </a:endParaRPr>
          </a:p>
          <a:p>
            <a:pPr indent="-355600" lvl="0" marL="457200" rtl="0" algn="l">
              <a:lnSpc>
                <a:spcPct val="100000"/>
              </a:lnSpc>
              <a:spcBef>
                <a:spcPts val="0"/>
              </a:spcBef>
              <a:spcAft>
                <a:spcPts val="0"/>
              </a:spcAft>
              <a:buClr>
                <a:srgbClr val="000000"/>
              </a:buClr>
              <a:buSzPts val="2000"/>
              <a:buFont typeface="Arial"/>
              <a:buChar char="●"/>
            </a:pPr>
            <a:r>
              <a:rPr lang="en" sz="2000">
                <a:solidFill>
                  <a:srgbClr val="000000"/>
                </a:solidFill>
                <a:latin typeface="Arial"/>
                <a:ea typeface="Arial"/>
                <a:cs typeface="Arial"/>
                <a:sym typeface="Arial"/>
              </a:rPr>
              <a:t>Our Framework: Trauma-Informed Education Grounded in a Systemic Analysis &amp; Working Assumptions of Trauma/TIE</a:t>
            </a:r>
            <a:endParaRPr sz="2000">
              <a:solidFill>
                <a:srgbClr val="000000"/>
              </a:solidFill>
              <a:latin typeface="Arial"/>
              <a:ea typeface="Arial"/>
              <a:cs typeface="Arial"/>
              <a:sym typeface="Arial"/>
            </a:endParaRPr>
          </a:p>
          <a:p>
            <a:pPr indent="-355600" lvl="0" marL="457200" rtl="0" algn="l">
              <a:lnSpc>
                <a:spcPct val="100000"/>
              </a:lnSpc>
              <a:spcBef>
                <a:spcPts val="0"/>
              </a:spcBef>
              <a:spcAft>
                <a:spcPts val="0"/>
              </a:spcAft>
              <a:buClr>
                <a:srgbClr val="000000"/>
              </a:buClr>
              <a:buSzPts val="2000"/>
              <a:buFont typeface="Arial"/>
              <a:buChar char="●"/>
            </a:pPr>
            <a:r>
              <a:rPr lang="en" sz="2000">
                <a:solidFill>
                  <a:srgbClr val="000000"/>
                </a:solidFill>
                <a:latin typeface="Arial"/>
                <a:ea typeface="Arial"/>
                <a:cs typeface="Arial"/>
                <a:sym typeface="Arial"/>
              </a:rPr>
              <a:t>Cultivating Trauma-Informed Spaces Together-Sample Strategies</a:t>
            </a:r>
            <a:endParaRPr sz="2000">
              <a:solidFill>
                <a:srgbClr val="000000"/>
              </a:solidFill>
              <a:latin typeface="Arial"/>
              <a:ea typeface="Arial"/>
              <a:cs typeface="Arial"/>
              <a:sym typeface="Arial"/>
            </a:endParaRPr>
          </a:p>
          <a:p>
            <a:pPr indent="-355600" lvl="0" marL="457200" rtl="0" algn="l">
              <a:lnSpc>
                <a:spcPct val="100000"/>
              </a:lnSpc>
              <a:spcBef>
                <a:spcPts val="0"/>
              </a:spcBef>
              <a:spcAft>
                <a:spcPts val="0"/>
              </a:spcAft>
              <a:buClr>
                <a:srgbClr val="000000"/>
              </a:buClr>
              <a:buSzPts val="2000"/>
              <a:buFont typeface="Arial"/>
              <a:buChar char="●"/>
            </a:pPr>
            <a:r>
              <a:rPr lang="en" sz="2000">
                <a:solidFill>
                  <a:srgbClr val="000000"/>
                </a:solidFill>
                <a:latin typeface="Arial"/>
                <a:ea typeface="Arial"/>
                <a:cs typeface="Arial"/>
                <a:sym typeface="Arial"/>
              </a:rPr>
              <a:t>Why We Should Care About Trauma-Informed Education</a:t>
            </a:r>
            <a:endParaRPr sz="2000">
              <a:solidFill>
                <a:srgbClr val="000000"/>
              </a:solidFill>
              <a:latin typeface="Arial"/>
              <a:ea typeface="Arial"/>
              <a:cs typeface="Arial"/>
              <a:sym typeface="Arial"/>
            </a:endParaRPr>
          </a:p>
          <a:p>
            <a:pPr indent="-355600" lvl="0" marL="457200" rtl="0" algn="l">
              <a:lnSpc>
                <a:spcPct val="100000"/>
              </a:lnSpc>
              <a:spcBef>
                <a:spcPts val="0"/>
              </a:spcBef>
              <a:spcAft>
                <a:spcPts val="0"/>
              </a:spcAft>
              <a:buClr>
                <a:srgbClr val="000000"/>
              </a:buClr>
              <a:buSzPts val="2000"/>
              <a:buFont typeface="Arial"/>
              <a:buChar char="●"/>
            </a:pPr>
            <a:r>
              <a:rPr lang="en" sz="2000">
                <a:solidFill>
                  <a:srgbClr val="000000"/>
                </a:solidFill>
                <a:latin typeface="Arial"/>
                <a:ea typeface="Arial"/>
                <a:cs typeface="Arial"/>
                <a:sym typeface="Arial"/>
              </a:rPr>
              <a:t>Contact Information &amp; Questions </a:t>
            </a:r>
            <a:endParaRPr sz="2000">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2"/>
          <p:cNvSpPr txBox="1"/>
          <p:nvPr>
            <p:ph type="title"/>
          </p:nvPr>
        </p:nvSpPr>
        <p:spPr>
          <a:xfrm>
            <a:off x="220350" y="626575"/>
            <a:ext cx="8703300" cy="76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500">
                <a:latin typeface="Arial"/>
                <a:ea typeface="Arial"/>
                <a:cs typeface="Arial"/>
                <a:sym typeface="Arial"/>
              </a:rPr>
              <a:t>Cultivating Trauma-Informed Spaces Together:  Sample Strategies</a:t>
            </a:r>
            <a:endParaRPr sz="3500">
              <a:latin typeface="Arial"/>
              <a:ea typeface="Arial"/>
              <a:cs typeface="Arial"/>
              <a:sym typeface="Arial"/>
            </a:endParaRPr>
          </a:p>
        </p:txBody>
      </p:sp>
      <p:sp>
        <p:nvSpPr>
          <p:cNvPr id="192" name="Google Shape;192;p32"/>
          <p:cNvSpPr txBox="1"/>
          <p:nvPr>
            <p:ph idx="1" type="body"/>
          </p:nvPr>
        </p:nvSpPr>
        <p:spPr>
          <a:xfrm>
            <a:off x="220350" y="1737850"/>
            <a:ext cx="8927700" cy="3265500"/>
          </a:xfrm>
          <a:prstGeom prst="rect">
            <a:avLst/>
          </a:prstGeom>
        </p:spPr>
        <p:txBody>
          <a:bodyPr anchorCtr="0" anchor="t" bIns="91425" lIns="91425" spcFirstLastPara="1" rIns="91425" wrap="square" tIns="91425">
            <a:noAutofit/>
          </a:bodyPr>
          <a:lstStyle/>
          <a:p>
            <a:pPr indent="-349250" lvl="0" marL="457200" rtl="0" algn="l">
              <a:spcBef>
                <a:spcPts val="1200"/>
              </a:spcBef>
              <a:spcAft>
                <a:spcPts val="0"/>
              </a:spcAft>
              <a:buClr>
                <a:srgbClr val="000000"/>
              </a:buClr>
              <a:buSzPts val="1900"/>
              <a:buFont typeface="Arial"/>
              <a:buChar char="●"/>
            </a:pPr>
            <a:r>
              <a:rPr lang="en" sz="1900">
                <a:solidFill>
                  <a:srgbClr val="000000"/>
                </a:solidFill>
                <a:latin typeface="Arial"/>
                <a:ea typeface="Arial"/>
                <a:cs typeface="Arial"/>
                <a:sym typeface="Arial"/>
              </a:rPr>
              <a:t>Collectively advocate for greater supports, resources, workload management, debriefing opportunities, training and wellness supports.</a:t>
            </a:r>
            <a:endParaRPr sz="1900">
              <a:solidFill>
                <a:srgbClr val="000000"/>
              </a:solidFill>
              <a:latin typeface="Arial"/>
              <a:ea typeface="Arial"/>
              <a:cs typeface="Arial"/>
              <a:sym typeface="Arial"/>
            </a:endParaRPr>
          </a:p>
          <a:p>
            <a:pPr indent="-349250" lvl="0" marL="457200" rtl="0" algn="l">
              <a:spcBef>
                <a:spcPts val="0"/>
              </a:spcBef>
              <a:spcAft>
                <a:spcPts val="0"/>
              </a:spcAft>
              <a:buClr>
                <a:srgbClr val="000000"/>
              </a:buClr>
              <a:buSzPts val="1900"/>
              <a:buFont typeface="Arial"/>
              <a:buChar char="●"/>
            </a:pPr>
            <a:r>
              <a:rPr lang="en" sz="1900">
                <a:solidFill>
                  <a:srgbClr val="000000"/>
                </a:solidFill>
                <a:latin typeface="Arial"/>
                <a:ea typeface="Arial"/>
                <a:cs typeface="Arial"/>
                <a:sym typeface="Arial"/>
              </a:rPr>
              <a:t>Model the importance of caring for self/wellness and healthy boundaries.</a:t>
            </a:r>
            <a:endParaRPr sz="1900">
              <a:solidFill>
                <a:srgbClr val="000000"/>
              </a:solidFill>
              <a:latin typeface="Arial"/>
              <a:ea typeface="Arial"/>
              <a:cs typeface="Arial"/>
              <a:sym typeface="Arial"/>
            </a:endParaRPr>
          </a:p>
          <a:p>
            <a:pPr indent="-349250" lvl="0" marL="457200" rtl="0" algn="l">
              <a:spcBef>
                <a:spcPts val="0"/>
              </a:spcBef>
              <a:spcAft>
                <a:spcPts val="0"/>
              </a:spcAft>
              <a:buClr>
                <a:srgbClr val="000000"/>
              </a:buClr>
              <a:buSzPts val="1900"/>
              <a:buFont typeface="Arial"/>
              <a:buChar char="●"/>
            </a:pPr>
            <a:r>
              <a:rPr lang="en" sz="1900">
                <a:solidFill>
                  <a:srgbClr val="000000"/>
                </a:solidFill>
                <a:latin typeface="Arial"/>
                <a:ea typeface="Arial"/>
                <a:cs typeface="Arial"/>
                <a:sym typeface="Arial"/>
              </a:rPr>
              <a:t>Engage in reflective practice, learning, unlearning, and growth.</a:t>
            </a:r>
            <a:endParaRPr sz="1900">
              <a:solidFill>
                <a:srgbClr val="000000"/>
              </a:solidFill>
              <a:latin typeface="Arial"/>
              <a:ea typeface="Arial"/>
              <a:cs typeface="Arial"/>
              <a:sym typeface="Arial"/>
            </a:endParaRPr>
          </a:p>
          <a:p>
            <a:pPr indent="-349250" lvl="0" marL="457200" rtl="0" algn="l">
              <a:spcBef>
                <a:spcPts val="0"/>
              </a:spcBef>
              <a:spcAft>
                <a:spcPts val="0"/>
              </a:spcAft>
              <a:buClr>
                <a:srgbClr val="000000"/>
              </a:buClr>
              <a:buSzPts val="1900"/>
              <a:buFont typeface="Arial"/>
              <a:buChar char="●"/>
            </a:pPr>
            <a:r>
              <a:rPr lang="en" sz="1900">
                <a:solidFill>
                  <a:srgbClr val="000000"/>
                </a:solidFill>
                <a:latin typeface="Arial"/>
                <a:ea typeface="Arial"/>
                <a:cs typeface="Arial"/>
                <a:sym typeface="Arial"/>
              </a:rPr>
              <a:t>Let’s connect in creating debriefing circles, collaborative spaces, Trauma-Informed Education working or networking groups, in order to support real systemic change.</a:t>
            </a:r>
            <a:endParaRPr sz="1900">
              <a:solidFill>
                <a:srgbClr val="000000"/>
              </a:solidFill>
              <a:latin typeface="Arial"/>
              <a:ea typeface="Arial"/>
              <a:cs typeface="Arial"/>
              <a:sym typeface="Arial"/>
            </a:endParaRPr>
          </a:p>
          <a:p>
            <a:pPr indent="0" lvl="0" marL="0" rtl="0" algn="l">
              <a:spcBef>
                <a:spcPts val="1200"/>
              </a:spcBef>
              <a:spcAft>
                <a:spcPts val="0"/>
              </a:spcAft>
              <a:buNone/>
            </a:pPr>
            <a:r>
              <a:t/>
            </a:r>
            <a:endParaRPr>
              <a:solidFill>
                <a:srgbClr val="000000"/>
              </a:solidFill>
              <a:latin typeface="Arial"/>
              <a:ea typeface="Arial"/>
              <a:cs typeface="Arial"/>
              <a:sym typeface="Arial"/>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3"/>
          <p:cNvSpPr txBox="1"/>
          <p:nvPr/>
        </p:nvSpPr>
        <p:spPr>
          <a:xfrm>
            <a:off x="280325" y="732825"/>
            <a:ext cx="5115600" cy="4225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lang="en" sz="2100"/>
              <a:t>Our hope is that educators and educational institutions, through this preventative and harm-reducing approach, can enhance their learning spaces and workplaces to become more compassionate, supportive, equitable and flexible; further supporting the collective care and well-being of the diverse community, while addressing the systemic causes of trauma within and outside of the educational system.</a:t>
            </a:r>
            <a:endParaRPr sz="2100"/>
          </a:p>
        </p:txBody>
      </p:sp>
      <p:pic>
        <p:nvPicPr>
          <p:cNvPr id="198" name="Google Shape;198;p33"/>
          <p:cNvPicPr preferRelativeResize="0"/>
          <p:nvPr/>
        </p:nvPicPr>
        <p:blipFill>
          <a:blip r:embed="rId3">
            <a:alphaModFix/>
          </a:blip>
          <a:stretch>
            <a:fillRect/>
          </a:stretch>
        </p:blipFill>
        <p:spPr>
          <a:xfrm>
            <a:off x="5648050" y="788851"/>
            <a:ext cx="3091300" cy="41131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4"/>
          <p:cNvSpPr txBox="1"/>
          <p:nvPr>
            <p:ph type="title"/>
          </p:nvPr>
        </p:nvSpPr>
        <p:spPr>
          <a:xfrm>
            <a:off x="220350" y="598550"/>
            <a:ext cx="8703300" cy="76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500">
                <a:latin typeface="Arial"/>
                <a:ea typeface="Arial"/>
                <a:cs typeface="Arial"/>
                <a:sym typeface="Arial"/>
              </a:rPr>
              <a:t>Why We Should Care About Trauma-Informed Education</a:t>
            </a:r>
            <a:endParaRPr sz="3500">
              <a:latin typeface="Arial"/>
              <a:ea typeface="Arial"/>
              <a:cs typeface="Arial"/>
              <a:sym typeface="Arial"/>
            </a:endParaRPr>
          </a:p>
        </p:txBody>
      </p:sp>
      <p:sp>
        <p:nvSpPr>
          <p:cNvPr id="204" name="Google Shape;204;p34"/>
          <p:cNvSpPr txBox="1"/>
          <p:nvPr>
            <p:ph idx="1" type="body"/>
          </p:nvPr>
        </p:nvSpPr>
        <p:spPr>
          <a:xfrm>
            <a:off x="98100" y="1737850"/>
            <a:ext cx="9049800" cy="3405600"/>
          </a:xfrm>
          <a:prstGeom prst="rect">
            <a:avLst/>
          </a:prstGeom>
        </p:spPr>
        <p:txBody>
          <a:bodyPr anchorCtr="0" anchor="t" bIns="91425" lIns="91425" spcFirstLastPara="1" rIns="91425" wrap="square" tIns="91425">
            <a:noAutofit/>
          </a:bodyPr>
          <a:lstStyle/>
          <a:p>
            <a:pPr indent="-355600" lvl="0" marL="457200" rtl="0" algn="l">
              <a:spcBef>
                <a:spcPts val="1200"/>
              </a:spcBef>
              <a:spcAft>
                <a:spcPts val="0"/>
              </a:spcAft>
              <a:buClr>
                <a:srgbClr val="000000"/>
              </a:buClr>
              <a:buSzPts val="2000"/>
              <a:buFont typeface="Arial"/>
              <a:buChar char="●"/>
            </a:pPr>
            <a:r>
              <a:rPr lang="en" sz="2000">
                <a:solidFill>
                  <a:srgbClr val="000000"/>
                </a:solidFill>
                <a:latin typeface="Arial"/>
                <a:ea typeface="Arial"/>
                <a:cs typeface="Arial"/>
                <a:sym typeface="Arial"/>
              </a:rPr>
              <a:t>Decreases new trauma experiences, re-traumatization and vicarious trauma.</a:t>
            </a:r>
            <a:endParaRPr sz="2000">
              <a:solidFill>
                <a:srgbClr val="000000"/>
              </a:solidFill>
              <a:latin typeface="Arial"/>
              <a:ea typeface="Arial"/>
              <a:cs typeface="Arial"/>
              <a:sym typeface="Arial"/>
            </a:endParaRPr>
          </a:p>
          <a:p>
            <a:pPr indent="-355600" lvl="0" marL="457200" rtl="0" algn="l">
              <a:spcBef>
                <a:spcPts val="0"/>
              </a:spcBef>
              <a:spcAft>
                <a:spcPts val="0"/>
              </a:spcAft>
              <a:buClr>
                <a:srgbClr val="000000"/>
              </a:buClr>
              <a:buSzPts val="2000"/>
              <a:buFont typeface="Arial"/>
              <a:buChar char="●"/>
            </a:pPr>
            <a:r>
              <a:rPr lang="en" sz="2000">
                <a:solidFill>
                  <a:srgbClr val="000000"/>
                </a:solidFill>
                <a:latin typeface="Arial"/>
                <a:ea typeface="Arial"/>
                <a:cs typeface="Arial"/>
                <a:sym typeface="Arial"/>
              </a:rPr>
              <a:t>Supports positive organizational and learning outcomes for students and employees (increased engagement, retention, well-being, and support).</a:t>
            </a:r>
            <a:endParaRPr sz="2000">
              <a:solidFill>
                <a:srgbClr val="000000"/>
              </a:solidFill>
              <a:latin typeface="Arial"/>
              <a:ea typeface="Arial"/>
              <a:cs typeface="Arial"/>
              <a:sym typeface="Arial"/>
            </a:endParaRPr>
          </a:p>
          <a:p>
            <a:pPr indent="-355600" lvl="0" marL="457200" rtl="0" algn="l">
              <a:spcBef>
                <a:spcPts val="0"/>
              </a:spcBef>
              <a:spcAft>
                <a:spcPts val="0"/>
              </a:spcAft>
              <a:buClr>
                <a:srgbClr val="000000"/>
              </a:buClr>
              <a:buSzPts val="2000"/>
              <a:buFont typeface="Arial"/>
              <a:buChar char="●"/>
            </a:pPr>
            <a:r>
              <a:rPr lang="en" sz="2000">
                <a:solidFill>
                  <a:srgbClr val="000000"/>
                </a:solidFill>
                <a:latin typeface="Arial"/>
                <a:ea typeface="Arial"/>
                <a:cs typeface="Arial"/>
                <a:sym typeface="Arial"/>
              </a:rPr>
              <a:t>Enhances safety and wellness for students and employees.</a:t>
            </a:r>
            <a:endParaRPr sz="2000">
              <a:solidFill>
                <a:srgbClr val="000000"/>
              </a:solidFill>
              <a:latin typeface="Arial"/>
              <a:ea typeface="Arial"/>
              <a:cs typeface="Arial"/>
              <a:sym typeface="Arial"/>
            </a:endParaRPr>
          </a:p>
          <a:p>
            <a:pPr indent="-355600" lvl="0" marL="457200" rtl="0" algn="l">
              <a:spcBef>
                <a:spcPts val="0"/>
              </a:spcBef>
              <a:spcAft>
                <a:spcPts val="0"/>
              </a:spcAft>
              <a:buClr>
                <a:srgbClr val="000000"/>
              </a:buClr>
              <a:buSzPts val="2000"/>
              <a:buFont typeface="Arial"/>
              <a:buChar char="●"/>
            </a:pPr>
            <a:r>
              <a:rPr lang="en" sz="2000">
                <a:solidFill>
                  <a:srgbClr val="000000"/>
                </a:solidFill>
                <a:latin typeface="Arial"/>
                <a:ea typeface="Arial"/>
                <a:cs typeface="Arial"/>
                <a:sym typeface="Arial"/>
              </a:rPr>
              <a:t>Supports principles and practices of Equity, Diversity, and Inclusion, Anti-Racism, Anti-Oppression, Intersectionality, and Universal Design of Learning.</a:t>
            </a:r>
            <a:endParaRPr sz="1900">
              <a:solidFill>
                <a:srgbClr val="000000"/>
              </a:solidFill>
              <a:latin typeface="Arial"/>
              <a:ea typeface="Arial"/>
              <a:cs typeface="Arial"/>
              <a:sym typeface="Arial"/>
            </a:endParaRPr>
          </a:p>
          <a:p>
            <a:pPr indent="0" lvl="0" marL="0" rtl="0" algn="l">
              <a:spcBef>
                <a:spcPts val="0"/>
              </a:spcBef>
              <a:spcAft>
                <a:spcPts val="0"/>
              </a:spcAft>
              <a:buNone/>
            </a:pPr>
            <a:r>
              <a:t/>
            </a:r>
            <a:endParaRPr>
              <a:solidFill>
                <a:srgbClr val="000000"/>
              </a:solidFill>
              <a:latin typeface="Arial"/>
              <a:ea typeface="Arial"/>
              <a:cs typeface="Arial"/>
              <a:sym typeface="Arial"/>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5"/>
          <p:cNvSpPr txBox="1"/>
          <p:nvPr>
            <p:ph type="title"/>
          </p:nvPr>
        </p:nvSpPr>
        <p:spPr>
          <a:xfrm>
            <a:off x="220350" y="640600"/>
            <a:ext cx="8703300" cy="76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500">
                <a:latin typeface="Arial"/>
                <a:ea typeface="Arial"/>
                <a:cs typeface="Arial"/>
                <a:sym typeface="Arial"/>
              </a:rPr>
              <a:t>Why We Should Care About Trauma-Informed Education</a:t>
            </a:r>
            <a:endParaRPr sz="3500">
              <a:latin typeface="Arial"/>
              <a:ea typeface="Arial"/>
              <a:cs typeface="Arial"/>
              <a:sym typeface="Arial"/>
            </a:endParaRPr>
          </a:p>
        </p:txBody>
      </p:sp>
      <p:sp>
        <p:nvSpPr>
          <p:cNvPr id="210" name="Google Shape;210;p35"/>
          <p:cNvSpPr txBox="1"/>
          <p:nvPr>
            <p:ph idx="1" type="body"/>
          </p:nvPr>
        </p:nvSpPr>
        <p:spPr>
          <a:xfrm>
            <a:off x="220350" y="1737850"/>
            <a:ext cx="8927700" cy="2891400"/>
          </a:xfrm>
          <a:prstGeom prst="rect">
            <a:avLst/>
          </a:prstGeom>
        </p:spPr>
        <p:txBody>
          <a:bodyPr anchorCtr="0" anchor="t" bIns="91425" lIns="91425" spcFirstLastPara="1" rIns="91425" wrap="square" tIns="91425">
            <a:noAutofit/>
          </a:bodyPr>
          <a:lstStyle/>
          <a:p>
            <a:pPr indent="-355600" lvl="0" marL="457200" rtl="0" algn="l">
              <a:spcBef>
                <a:spcPts val="1200"/>
              </a:spcBef>
              <a:spcAft>
                <a:spcPts val="0"/>
              </a:spcAft>
              <a:buClr>
                <a:srgbClr val="000000"/>
              </a:buClr>
              <a:buSzPts val="2000"/>
              <a:buFont typeface="Arial"/>
              <a:buChar char="●"/>
            </a:pPr>
            <a:r>
              <a:rPr lang="en" sz="2000">
                <a:solidFill>
                  <a:srgbClr val="000000"/>
                </a:solidFill>
                <a:latin typeface="Arial"/>
                <a:ea typeface="Arial"/>
                <a:cs typeface="Arial"/>
                <a:sym typeface="Arial"/>
              </a:rPr>
              <a:t>Supports systemic change.</a:t>
            </a:r>
            <a:endParaRPr sz="2000">
              <a:solidFill>
                <a:srgbClr val="000000"/>
              </a:solidFill>
              <a:latin typeface="Arial"/>
              <a:ea typeface="Arial"/>
              <a:cs typeface="Arial"/>
              <a:sym typeface="Arial"/>
            </a:endParaRPr>
          </a:p>
          <a:p>
            <a:pPr indent="-355600" lvl="0" marL="457200" rtl="0" algn="l">
              <a:spcBef>
                <a:spcPts val="0"/>
              </a:spcBef>
              <a:spcAft>
                <a:spcPts val="0"/>
              </a:spcAft>
              <a:buClr>
                <a:srgbClr val="000000"/>
              </a:buClr>
              <a:buSzPts val="2000"/>
              <a:buFont typeface="Arial"/>
              <a:buChar char="●"/>
            </a:pPr>
            <a:r>
              <a:rPr lang="en" sz="2000">
                <a:solidFill>
                  <a:srgbClr val="000000"/>
                </a:solidFill>
                <a:latin typeface="Arial"/>
                <a:ea typeface="Arial"/>
                <a:cs typeface="Arial"/>
                <a:sym typeface="Arial"/>
              </a:rPr>
              <a:t>De-stigmatizes trauma and trauma responses and recognizes the value of lived experiences in learning spaces and organizations.</a:t>
            </a:r>
            <a:endParaRPr sz="2000">
              <a:solidFill>
                <a:srgbClr val="000000"/>
              </a:solidFill>
              <a:latin typeface="Arial"/>
              <a:ea typeface="Arial"/>
              <a:cs typeface="Arial"/>
              <a:sym typeface="Arial"/>
            </a:endParaRPr>
          </a:p>
          <a:p>
            <a:pPr indent="-355600" lvl="0" marL="457200" rtl="0" algn="l">
              <a:spcBef>
                <a:spcPts val="0"/>
              </a:spcBef>
              <a:spcAft>
                <a:spcPts val="0"/>
              </a:spcAft>
              <a:buClr>
                <a:srgbClr val="000000"/>
              </a:buClr>
              <a:buSzPts val="2000"/>
              <a:buFont typeface="Arial"/>
              <a:buChar char="●"/>
            </a:pPr>
            <a:r>
              <a:rPr lang="en" sz="2000">
                <a:solidFill>
                  <a:srgbClr val="000000"/>
                </a:solidFill>
                <a:latin typeface="Arial"/>
                <a:ea typeface="Arial"/>
                <a:cs typeface="Arial"/>
                <a:sym typeface="Arial"/>
              </a:rPr>
              <a:t>Supports strength-based and holistic views of students and employees.</a:t>
            </a:r>
            <a:endParaRPr sz="2000">
              <a:solidFill>
                <a:srgbClr val="000000"/>
              </a:solidFill>
              <a:latin typeface="Arial"/>
              <a:ea typeface="Arial"/>
              <a:cs typeface="Arial"/>
              <a:sym typeface="Arial"/>
            </a:endParaRPr>
          </a:p>
          <a:p>
            <a:pPr indent="-355600" lvl="0" marL="457200" rtl="0" algn="l">
              <a:spcBef>
                <a:spcPts val="0"/>
              </a:spcBef>
              <a:spcAft>
                <a:spcPts val="0"/>
              </a:spcAft>
              <a:buClr>
                <a:srgbClr val="000000"/>
              </a:buClr>
              <a:buSzPts val="2000"/>
              <a:buFont typeface="Arial"/>
              <a:buChar char="●"/>
            </a:pPr>
            <a:r>
              <a:rPr lang="en" sz="2000">
                <a:solidFill>
                  <a:srgbClr val="000000"/>
                </a:solidFill>
                <a:latin typeface="Arial"/>
                <a:ea typeface="Arial"/>
                <a:cs typeface="Arial"/>
                <a:sym typeface="Arial"/>
              </a:rPr>
              <a:t>Enhances a sense of belonging, a healthier and more compassionate community.</a:t>
            </a:r>
            <a:endParaRPr sz="1900">
              <a:solidFill>
                <a:srgbClr val="000000"/>
              </a:solidFill>
              <a:latin typeface="Arial"/>
              <a:ea typeface="Arial"/>
              <a:cs typeface="Arial"/>
              <a:sym typeface="Arial"/>
            </a:endParaRPr>
          </a:p>
          <a:p>
            <a:pPr indent="0" lvl="0" marL="0" rtl="0" algn="l">
              <a:spcBef>
                <a:spcPts val="1200"/>
              </a:spcBef>
              <a:spcAft>
                <a:spcPts val="0"/>
              </a:spcAft>
              <a:buNone/>
            </a:pPr>
            <a:r>
              <a:t/>
            </a:r>
            <a:endParaRPr>
              <a:solidFill>
                <a:srgbClr val="000000"/>
              </a:solidFill>
              <a:latin typeface="Arial"/>
              <a:ea typeface="Arial"/>
              <a:cs typeface="Arial"/>
              <a:sym typeface="Arial"/>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6"/>
          <p:cNvSpPr txBox="1"/>
          <p:nvPr/>
        </p:nvSpPr>
        <p:spPr>
          <a:xfrm>
            <a:off x="280325" y="732825"/>
            <a:ext cx="5479800" cy="34788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0"/>
              </a:spcAft>
              <a:buNone/>
            </a:pPr>
            <a:r>
              <a:rPr lang="en" sz="2000"/>
              <a:t>“I think different departments at Sheridan can provide Trauma-Informed Practice services to the students, so that students know they are supported, they are seen, they are known, so everyone feels cared for, they have support systems </a:t>
            </a:r>
            <a:r>
              <a:rPr lang="en" sz="2000"/>
              <a:t>available</a:t>
            </a:r>
            <a:r>
              <a:rPr lang="en" sz="2000"/>
              <a:t> to them, and a safe and inclusive </a:t>
            </a:r>
            <a:r>
              <a:rPr lang="en" sz="2000"/>
              <a:t>community</a:t>
            </a:r>
            <a:r>
              <a:rPr lang="en" sz="2000"/>
              <a:t> to share, to be yourself, and to ask for help” </a:t>
            </a:r>
            <a:endParaRPr sz="2000"/>
          </a:p>
          <a:p>
            <a:pPr indent="0" lvl="0" marL="0" rtl="0" algn="ctr">
              <a:lnSpc>
                <a:spcPct val="115000"/>
              </a:lnSpc>
              <a:spcBef>
                <a:spcPts val="1200"/>
              </a:spcBef>
              <a:spcAft>
                <a:spcPts val="1200"/>
              </a:spcAft>
              <a:buNone/>
            </a:pPr>
            <a:r>
              <a:rPr lang="en" sz="2000"/>
              <a:t>(SSW Program Alumni, 2021).</a:t>
            </a:r>
            <a:endParaRPr sz="2000"/>
          </a:p>
        </p:txBody>
      </p:sp>
      <p:pic>
        <p:nvPicPr>
          <p:cNvPr id="216" name="Google Shape;216;p36"/>
          <p:cNvPicPr preferRelativeResize="0"/>
          <p:nvPr/>
        </p:nvPicPr>
        <p:blipFill>
          <a:blip r:embed="rId3">
            <a:alphaModFix/>
          </a:blip>
          <a:stretch>
            <a:fillRect/>
          </a:stretch>
        </p:blipFill>
        <p:spPr>
          <a:xfrm>
            <a:off x="5884475" y="1652000"/>
            <a:ext cx="3079076" cy="230930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7"/>
          <p:cNvSpPr txBox="1"/>
          <p:nvPr>
            <p:ph type="title"/>
          </p:nvPr>
        </p:nvSpPr>
        <p:spPr>
          <a:xfrm>
            <a:off x="112125" y="2095050"/>
            <a:ext cx="3097200" cy="953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000">
                <a:latin typeface="Arial"/>
                <a:ea typeface="Arial"/>
                <a:cs typeface="Arial"/>
                <a:sym typeface="Arial"/>
              </a:rPr>
              <a:t>Thank-you for taking the time to </a:t>
            </a:r>
            <a:r>
              <a:rPr lang="en" sz="3000">
                <a:latin typeface="Arial"/>
                <a:ea typeface="Arial"/>
                <a:cs typeface="Arial"/>
                <a:sym typeface="Arial"/>
              </a:rPr>
              <a:t>engage</a:t>
            </a:r>
            <a:r>
              <a:rPr lang="en" sz="3000">
                <a:latin typeface="Arial"/>
                <a:ea typeface="Arial"/>
                <a:cs typeface="Arial"/>
                <a:sym typeface="Arial"/>
              </a:rPr>
              <a:t> with our workshop!</a:t>
            </a:r>
            <a:endParaRPr sz="3000">
              <a:latin typeface="Arial"/>
              <a:ea typeface="Arial"/>
              <a:cs typeface="Arial"/>
              <a:sym typeface="Arial"/>
            </a:endParaRPr>
          </a:p>
        </p:txBody>
      </p:sp>
      <p:sp>
        <p:nvSpPr>
          <p:cNvPr id="222" name="Google Shape;222;p37"/>
          <p:cNvSpPr txBox="1"/>
          <p:nvPr>
            <p:ph idx="1" type="body"/>
          </p:nvPr>
        </p:nvSpPr>
        <p:spPr>
          <a:xfrm>
            <a:off x="3573825" y="583550"/>
            <a:ext cx="5171400" cy="367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2100">
              <a:solidFill>
                <a:srgbClr val="000000"/>
              </a:solidFill>
              <a:latin typeface="Arial"/>
              <a:ea typeface="Arial"/>
              <a:cs typeface="Arial"/>
              <a:sym typeface="Arial"/>
            </a:endParaRPr>
          </a:p>
          <a:p>
            <a:pPr indent="0" lvl="0" marL="0" rtl="0" algn="ctr">
              <a:spcBef>
                <a:spcPts val="0"/>
              </a:spcBef>
              <a:spcAft>
                <a:spcPts val="0"/>
              </a:spcAft>
              <a:buNone/>
            </a:pPr>
            <a:r>
              <a:rPr b="1" lang="en" sz="3000">
                <a:solidFill>
                  <a:srgbClr val="000000"/>
                </a:solidFill>
                <a:latin typeface="Arial"/>
                <a:ea typeface="Arial"/>
                <a:cs typeface="Arial"/>
                <a:sym typeface="Arial"/>
              </a:rPr>
              <a:t> </a:t>
            </a:r>
            <a:r>
              <a:rPr b="1" lang="en" sz="3200">
                <a:solidFill>
                  <a:srgbClr val="000000"/>
                </a:solidFill>
                <a:latin typeface="Arial"/>
                <a:ea typeface="Arial"/>
                <a:cs typeface="Arial"/>
                <a:sym typeface="Arial"/>
              </a:rPr>
              <a:t>Let’s connect!</a:t>
            </a:r>
            <a:endParaRPr b="1" sz="3200">
              <a:solidFill>
                <a:srgbClr val="000000"/>
              </a:solidFill>
              <a:latin typeface="Arial"/>
              <a:ea typeface="Arial"/>
              <a:cs typeface="Arial"/>
              <a:sym typeface="Arial"/>
            </a:endParaRPr>
          </a:p>
          <a:p>
            <a:pPr indent="0" lvl="0" marL="0" rtl="0" algn="ctr">
              <a:spcBef>
                <a:spcPts val="0"/>
              </a:spcBef>
              <a:spcAft>
                <a:spcPts val="0"/>
              </a:spcAft>
              <a:buNone/>
            </a:pPr>
            <a:r>
              <a:t/>
            </a:r>
            <a:endParaRPr sz="2100">
              <a:solidFill>
                <a:srgbClr val="000000"/>
              </a:solidFill>
              <a:latin typeface="Arial"/>
              <a:ea typeface="Arial"/>
              <a:cs typeface="Arial"/>
              <a:sym typeface="Arial"/>
            </a:endParaRPr>
          </a:p>
          <a:p>
            <a:pPr indent="0" lvl="0" marL="0" rtl="0" algn="ctr">
              <a:spcBef>
                <a:spcPts val="0"/>
              </a:spcBef>
              <a:spcAft>
                <a:spcPts val="0"/>
              </a:spcAft>
              <a:buNone/>
            </a:pPr>
            <a:r>
              <a:rPr b="1" lang="en" sz="2100">
                <a:solidFill>
                  <a:srgbClr val="000000"/>
                </a:solidFill>
                <a:latin typeface="Arial"/>
                <a:ea typeface="Arial"/>
                <a:cs typeface="Arial"/>
                <a:sym typeface="Arial"/>
              </a:rPr>
              <a:t>Nicole Johnson</a:t>
            </a:r>
            <a:endParaRPr b="1" sz="2100">
              <a:solidFill>
                <a:srgbClr val="000000"/>
              </a:solidFill>
              <a:latin typeface="Arial"/>
              <a:ea typeface="Arial"/>
              <a:cs typeface="Arial"/>
              <a:sym typeface="Arial"/>
            </a:endParaRPr>
          </a:p>
          <a:p>
            <a:pPr indent="0" lvl="0" marL="0" rtl="0" algn="ctr">
              <a:spcBef>
                <a:spcPts val="0"/>
              </a:spcBef>
              <a:spcAft>
                <a:spcPts val="0"/>
              </a:spcAft>
              <a:buNone/>
            </a:pPr>
            <a:r>
              <a:rPr lang="en" sz="2000">
                <a:solidFill>
                  <a:srgbClr val="000000"/>
                </a:solidFill>
                <a:uFill>
                  <a:noFill/>
                </a:uFill>
                <a:latin typeface="Arial"/>
                <a:ea typeface="Arial"/>
                <a:cs typeface="Arial"/>
                <a:sym typeface="Arial"/>
                <a:hlinkClick r:id="rId3">
                  <a:extLst>
                    <a:ext uri="{A12FA001-AC4F-418D-AE19-62706E023703}">
                      <ahyp:hlinkClr val="tx"/>
                    </a:ext>
                  </a:extLst>
                </a:hlinkClick>
              </a:rPr>
              <a:t>nicole.johnson4@sheridancollege.c</a:t>
            </a:r>
            <a:r>
              <a:rPr lang="en" sz="2000">
                <a:solidFill>
                  <a:srgbClr val="000000"/>
                </a:solidFill>
                <a:latin typeface="Arial"/>
                <a:ea typeface="Arial"/>
                <a:cs typeface="Arial"/>
                <a:sym typeface="Arial"/>
              </a:rPr>
              <a:t>a</a:t>
            </a:r>
            <a:endParaRPr sz="2000">
              <a:solidFill>
                <a:srgbClr val="000000"/>
              </a:solidFill>
              <a:latin typeface="Arial"/>
              <a:ea typeface="Arial"/>
              <a:cs typeface="Arial"/>
              <a:sym typeface="Arial"/>
            </a:endParaRPr>
          </a:p>
          <a:p>
            <a:pPr indent="0" lvl="0" marL="0" rtl="0" algn="ctr">
              <a:spcBef>
                <a:spcPts val="0"/>
              </a:spcBef>
              <a:spcAft>
                <a:spcPts val="0"/>
              </a:spcAft>
              <a:buNone/>
            </a:pPr>
            <a:r>
              <a:t/>
            </a:r>
            <a:endParaRPr sz="2100">
              <a:solidFill>
                <a:srgbClr val="000000"/>
              </a:solidFill>
              <a:latin typeface="Arial"/>
              <a:ea typeface="Arial"/>
              <a:cs typeface="Arial"/>
              <a:sym typeface="Arial"/>
            </a:endParaRPr>
          </a:p>
          <a:p>
            <a:pPr indent="0" lvl="0" marL="0" rtl="0" algn="ctr">
              <a:spcBef>
                <a:spcPts val="0"/>
              </a:spcBef>
              <a:spcAft>
                <a:spcPts val="0"/>
              </a:spcAft>
              <a:buNone/>
            </a:pPr>
            <a:r>
              <a:rPr b="1" lang="en" sz="2100">
                <a:solidFill>
                  <a:srgbClr val="000000"/>
                </a:solidFill>
                <a:latin typeface="Arial"/>
                <a:ea typeface="Arial"/>
                <a:cs typeface="Arial"/>
                <a:sym typeface="Arial"/>
              </a:rPr>
              <a:t>Ida Gianvito</a:t>
            </a:r>
            <a:endParaRPr b="1" sz="2100">
              <a:solidFill>
                <a:srgbClr val="000000"/>
              </a:solidFill>
              <a:latin typeface="Arial"/>
              <a:ea typeface="Arial"/>
              <a:cs typeface="Arial"/>
              <a:sym typeface="Arial"/>
            </a:endParaRPr>
          </a:p>
          <a:p>
            <a:pPr indent="0" lvl="0" marL="0" rtl="0" algn="ctr">
              <a:spcBef>
                <a:spcPts val="0"/>
              </a:spcBef>
              <a:spcAft>
                <a:spcPts val="0"/>
              </a:spcAft>
              <a:buNone/>
            </a:pPr>
            <a:r>
              <a:rPr lang="en" sz="2100">
                <a:solidFill>
                  <a:srgbClr val="000000"/>
                </a:solidFill>
                <a:uFill>
                  <a:noFill/>
                </a:uFill>
                <a:latin typeface="Arial"/>
                <a:ea typeface="Arial"/>
                <a:cs typeface="Arial"/>
                <a:sym typeface="Arial"/>
                <a:hlinkClick r:id="rId4">
                  <a:extLst>
                    <a:ext uri="{A12FA001-AC4F-418D-AE19-62706E023703}">
                      <ahyp:hlinkClr val="tx"/>
                    </a:ext>
                  </a:extLst>
                </a:hlinkClick>
              </a:rPr>
              <a:t>ida.gianvito@sheridancollege.ca</a:t>
            </a:r>
            <a:endParaRPr sz="2100">
              <a:solidFill>
                <a:srgbClr val="000000"/>
              </a:solidFill>
              <a:latin typeface="Arial"/>
              <a:ea typeface="Arial"/>
              <a:cs typeface="Arial"/>
              <a:sym typeface="Arial"/>
            </a:endParaRPr>
          </a:p>
          <a:p>
            <a:pPr indent="0" lvl="0" marL="0" rtl="0" algn="ctr">
              <a:spcBef>
                <a:spcPts val="0"/>
              </a:spcBef>
              <a:spcAft>
                <a:spcPts val="0"/>
              </a:spcAft>
              <a:buNone/>
            </a:pPr>
            <a:r>
              <a:rPr lang="en" sz="2100">
                <a:solidFill>
                  <a:srgbClr val="000000"/>
                </a:solidFill>
                <a:latin typeface="Arial"/>
                <a:ea typeface="Arial"/>
                <a:cs typeface="Arial"/>
                <a:sym typeface="Arial"/>
              </a:rPr>
              <a:t>(Note: on maternity leave until June 2023)</a:t>
            </a:r>
            <a:endParaRPr sz="2100">
              <a:solidFill>
                <a:srgbClr val="000000"/>
              </a:solidFill>
              <a:latin typeface="Arial"/>
              <a:ea typeface="Arial"/>
              <a:cs typeface="Arial"/>
              <a:sym typeface="Arial"/>
            </a:endParaRPr>
          </a:p>
          <a:p>
            <a:pPr indent="0" lvl="0" marL="0" rtl="0" algn="l">
              <a:spcBef>
                <a:spcPts val="0"/>
              </a:spcBef>
              <a:spcAft>
                <a:spcPts val="0"/>
              </a:spcAft>
              <a:buNone/>
            </a:pPr>
            <a:r>
              <a:t/>
            </a:r>
            <a:endParaRPr sz="1600">
              <a:solidFill>
                <a:srgbClr val="000000"/>
              </a:solidFill>
              <a:latin typeface="Arial"/>
              <a:ea typeface="Arial"/>
              <a:cs typeface="Arial"/>
              <a:sym typeface="Arial"/>
            </a:endParaRPr>
          </a:p>
          <a:p>
            <a:pPr indent="0" lvl="0" marL="0" rtl="0" algn="l">
              <a:spcBef>
                <a:spcPts val="0"/>
              </a:spcBef>
              <a:spcAft>
                <a:spcPts val="0"/>
              </a:spcAft>
              <a:buNone/>
            </a:pPr>
            <a:r>
              <a:t/>
            </a:r>
            <a:endParaRPr sz="14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8"/>
          <p:cNvSpPr txBox="1"/>
          <p:nvPr/>
        </p:nvSpPr>
        <p:spPr>
          <a:xfrm>
            <a:off x="350375" y="2060225"/>
            <a:ext cx="4569000" cy="1416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000"/>
              <a:t>Comments &amp; </a:t>
            </a:r>
            <a:r>
              <a:rPr b="1" lang="en" sz="4000"/>
              <a:t>Questions?</a:t>
            </a:r>
            <a:endParaRPr b="1" sz="4000"/>
          </a:p>
        </p:txBody>
      </p:sp>
      <p:pic>
        <p:nvPicPr>
          <p:cNvPr id="228" name="Google Shape;228;p38"/>
          <p:cNvPicPr preferRelativeResize="0"/>
          <p:nvPr/>
        </p:nvPicPr>
        <p:blipFill>
          <a:blip r:embed="rId3">
            <a:alphaModFix/>
          </a:blip>
          <a:stretch>
            <a:fillRect/>
          </a:stretch>
        </p:blipFill>
        <p:spPr>
          <a:xfrm>
            <a:off x="5353724" y="694525"/>
            <a:ext cx="3550800" cy="444897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9"/>
          <p:cNvSpPr txBox="1"/>
          <p:nvPr/>
        </p:nvSpPr>
        <p:spPr>
          <a:xfrm>
            <a:off x="84075" y="939000"/>
            <a:ext cx="8815500" cy="3535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lang="en" sz="1100"/>
              <a:t> </a:t>
            </a:r>
            <a:r>
              <a:rPr lang="en">
                <a:highlight>
                  <a:srgbClr val="FFFFFF"/>
                </a:highlight>
              </a:rPr>
              <a:t>Burczycka, M. (2020). </a:t>
            </a:r>
            <a:r>
              <a:rPr i="1" lang="en">
                <a:highlight>
                  <a:srgbClr val="FFFFFF"/>
                </a:highlight>
              </a:rPr>
              <a:t>Students’ experiences of unwanted sexualized behaviours and </a:t>
            </a:r>
            <a:r>
              <a:rPr i="1" lang="en">
                <a:highlight>
                  <a:srgbClr val="FFFFFF"/>
                </a:highlight>
              </a:rPr>
              <a:t>sexual assault at postsecondary schools in the Canadian provinces</a:t>
            </a:r>
            <a:r>
              <a:rPr lang="en">
                <a:highlight>
                  <a:srgbClr val="FFFFFF"/>
                </a:highlight>
              </a:rPr>
              <a:t>, 2019. Canadian Centre for Justice and Community Safety Statistics. </a:t>
            </a:r>
            <a:r>
              <a:rPr lang="en">
                <a:highlight>
                  <a:srgbClr val="FFFFFF"/>
                </a:highlight>
                <a:uFill>
                  <a:noFill/>
                </a:uFill>
                <a:hlinkClick r:id="rId3"/>
              </a:rPr>
              <a:t>https://www150.statcan.gc.ca/n1/en/pub/85-002-x/2020001/article/00005-eng.pdf?st=2pX9QRnP</a:t>
            </a:r>
            <a:endParaRPr>
              <a:highlight>
                <a:srgbClr val="FFFFFF"/>
              </a:highlight>
            </a:endParaRPr>
          </a:p>
          <a:p>
            <a:pPr indent="-457200" lvl="0" marL="457200" rtl="0" algn="l">
              <a:lnSpc>
                <a:spcPct val="115000"/>
              </a:lnSpc>
              <a:spcBef>
                <a:spcPts val="1200"/>
              </a:spcBef>
              <a:spcAft>
                <a:spcPts val="0"/>
              </a:spcAft>
              <a:buNone/>
            </a:pPr>
            <a:r>
              <a:rPr lang="en"/>
              <a:t>Government of Nova Scotia. (2015, May). </a:t>
            </a:r>
            <a:r>
              <a:rPr i="1" lang="en"/>
              <a:t>Trauma-Informed approaches: An introduction and discussion guide for health and social service providers</a:t>
            </a:r>
            <a:r>
              <a:rPr lang="en"/>
              <a:t>.</a:t>
            </a:r>
            <a:r>
              <a:rPr lang="en">
                <a:uFill>
                  <a:noFill/>
                </a:uFill>
                <a:hlinkClick r:id="rId4"/>
              </a:rPr>
              <a:t> </a:t>
            </a:r>
            <a:r>
              <a:rPr lang="en" u="sng">
                <a:hlinkClick r:id="rId5"/>
              </a:rPr>
              <a:t>https://novascotia.ca/dhw/addictions/documents/TIP_Discussion_Guide_1.pdf</a:t>
            </a:r>
            <a:endParaRPr u="sng"/>
          </a:p>
          <a:p>
            <a:pPr indent="0" lvl="0" marL="57150" rtl="0" algn="l">
              <a:lnSpc>
                <a:spcPct val="115000"/>
              </a:lnSpc>
              <a:spcBef>
                <a:spcPts val="0"/>
              </a:spcBef>
              <a:spcAft>
                <a:spcPts val="0"/>
              </a:spcAft>
              <a:buNone/>
            </a:pPr>
            <a:r>
              <a:t/>
            </a:r>
            <a:endParaRPr u="sng"/>
          </a:p>
          <a:p>
            <a:pPr indent="-457200" lvl="0" marL="457200" rtl="0" algn="l">
              <a:lnSpc>
                <a:spcPct val="115000"/>
              </a:lnSpc>
              <a:spcBef>
                <a:spcPts val="0"/>
              </a:spcBef>
              <a:spcAft>
                <a:spcPts val="0"/>
              </a:spcAft>
              <a:buNone/>
            </a:pPr>
            <a:r>
              <a:rPr lang="en"/>
              <a:t> Klinic Community Health Centre. (2013). </a:t>
            </a:r>
            <a:r>
              <a:rPr i="1" lang="en"/>
              <a:t>Trauma-Informed: The trauma toolkit, second edition, 2013.</a:t>
            </a:r>
            <a:r>
              <a:rPr lang="en"/>
              <a:t> Manitoba Trauma Information and Education Centre.</a:t>
            </a:r>
            <a:r>
              <a:rPr lang="en">
                <a:uFill>
                  <a:noFill/>
                </a:uFill>
                <a:hlinkClick r:id="rId6"/>
              </a:rPr>
              <a:t> </a:t>
            </a:r>
            <a:r>
              <a:rPr lang="en" u="sng">
                <a:solidFill>
                  <a:srgbClr val="0000FF"/>
                </a:solidFill>
                <a:hlinkClick r:id="rId7">
                  <a:extLst>
                    <a:ext uri="{A12FA001-AC4F-418D-AE19-62706E023703}">
                      <ahyp:hlinkClr val="tx"/>
                    </a:ext>
                  </a:extLst>
                </a:hlinkClick>
              </a:rPr>
              <a:t>https://Trauma-Informed.ca/wp-content/uploads/2013/10/Trauma-Informed_Toolkit.pdf</a:t>
            </a:r>
            <a:endParaRPr u="sng">
              <a:solidFill>
                <a:srgbClr val="0000FF"/>
              </a:solidFill>
            </a:endParaRPr>
          </a:p>
          <a:p>
            <a:pPr indent="-457200" lvl="0" marL="457200" rtl="0" algn="l">
              <a:lnSpc>
                <a:spcPct val="115000"/>
              </a:lnSpc>
              <a:spcBef>
                <a:spcPts val="0"/>
              </a:spcBef>
              <a:spcAft>
                <a:spcPts val="0"/>
              </a:spcAft>
              <a:buNone/>
            </a:pPr>
            <a:r>
              <a:t/>
            </a:r>
            <a:endParaRPr u="sng">
              <a:solidFill>
                <a:srgbClr val="0000FF"/>
              </a:solidFill>
            </a:endParaRPr>
          </a:p>
          <a:p>
            <a:pPr indent="0" lvl="0" marL="57150" rtl="0" algn="l">
              <a:lnSpc>
                <a:spcPct val="115000"/>
              </a:lnSpc>
              <a:spcBef>
                <a:spcPts val="0"/>
              </a:spcBef>
              <a:spcAft>
                <a:spcPts val="0"/>
              </a:spcAft>
              <a:buNone/>
            </a:pPr>
            <a:r>
              <a:rPr lang="en"/>
              <a:t>Photos by Nicole Johnson</a:t>
            </a:r>
            <a:endParaRPr sz="1450">
              <a:solidFill>
                <a:srgbClr val="3D9991"/>
              </a:solidFill>
              <a:highlight>
                <a:srgbClr val="FFFFFF"/>
              </a:highlight>
            </a:endParaRPr>
          </a:p>
          <a:p>
            <a:pPr indent="0" lvl="0" marL="57150" rtl="0" algn="l">
              <a:lnSpc>
                <a:spcPct val="115000"/>
              </a:lnSpc>
              <a:spcBef>
                <a:spcPts val="0"/>
              </a:spcBef>
              <a:spcAft>
                <a:spcPts val="0"/>
              </a:spcAft>
              <a:buNone/>
            </a:pPr>
            <a:r>
              <a:t/>
            </a:r>
            <a:endParaRPr sz="1450">
              <a:solidFill>
                <a:srgbClr val="3D9991"/>
              </a:solidFill>
              <a:highlight>
                <a:srgbClr val="FFFFFF"/>
              </a:highlight>
            </a:endParaRPr>
          </a:p>
        </p:txBody>
      </p:sp>
      <p:sp>
        <p:nvSpPr>
          <p:cNvPr id="234" name="Google Shape;234;p39"/>
          <p:cNvSpPr txBox="1"/>
          <p:nvPr/>
        </p:nvSpPr>
        <p:spPr>
          <a:xfrm>
            <a:off x="1163225" y="0"/>
            <a:ext cx="63768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000"/>
              <a:t>References</a:t>
            </a:r>
            <a:endParaRPr b="1" sz="3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5"/>
          <p:cNvSpPr txBox="1"/>
          <p:nvPr>
            <p:ph type="title"/>
          </p:nvPr>
        </p:nvSpPr>
        <p:spPr>
          <a:xfrm>
            <a:off x="317400" y="2118600"/>
            <a:ext cx="8826600" cy="60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b="1" sz="3000">
              <a:latin typeface="Arial"/>
              <a:ea typeface="Arial"/>
              <a:cs typeface="Arial"/>
              <a:sym typeface="Arial"/>
            </a:endParaRPr>
          </a:p>
        </p:txBody>
      </p:sp>
      <p:sp>
        <p:nvSpPr>
          <p:cNvPr id="80" name="Google Shape;80;p15"/>
          <p:cNvSpPr txBox="1"/>
          <p:nvPr/>
        </p:nvSpPr>
        <p:spPr>
          <a:xfrm>
            <a:off x="502875" y="1368575"/>
            <a:ext cx="4640700" cy="2232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900"/>
              <a:t>We recognize that some of the slides on trauma are sensitive in nature and may bring up a range of emotions.  </a:t>
            </a:r>
            <a:endParaRPr sz="1900"/>
          </a:p>
          <a:p>
            <a:pPr indent="0" lvl="0" marL="0" rtl="0" algn="ctr">
              <a:spcBef>
                <a:spcPts val="0"/>
              </a:spcBef>
              <a:spcAft>
                <a:spcPts val="0"/>
              </a:spcAft>
              <a:buNone/>
            </a:pPr>
            <a:r>
              <a:rPr lang="en" sz="1900"/>
              <a:t>We encourage you to use grounding/centering tools and wellness strategies if you feel uncomfortable or </a:t>
            </a:r>
            <a:r>
              <a:rPr lang="en" sz="1900"/>
              <a:t>activated by the content.</a:t>
            </a:r>
            <a:endParaRPr sz="1900"/>
          </a:p>
        </p:txBody>
      </p:sp>
      <p:pic>
        <p:nvPicPr>
          <p:cNvPr id="81" name="Google Shape;81;p15"/>
          <p:cNvPicPr preferRelativeResize="0"/>
          <p:nvPr/>
        </p:nvPicPr>
        <p:blipFill>
          <a:blip r:embed="rId3">
            <a:alphaModFix/>
          </a:blip>
          <a:stretch>
            <a:fillRect/>
          </a:stretch>
        </p:blipFill>
        <p:spPr>
          <a:xfrm>
            <a:off x="5540877" y="924975"/>
            <a:ext cx="3026176" cy="40223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6"/>
          <p:cNvSpPr txBox="1"/>
          <p:nvPr>
            <p:ph type="title"/>
          </p:nvPr>
        </p:nvSpPr>
        <p:spPr>
          <a:xfrm>
            <a:off x="98100" y="1745275"/>
            <a:ext cx="3167400" cy="953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000">
                <a:latin typeface="Arial"/>
                <a:ea typeface="Arial"/>
                <a:cs typeface="Arial"/>
                <a:sym typeface="Arial"/>
              </a:rPr>
              <a:t>Land Acknowledgment</a:t>
            </a:r>
            <a:endParaRPr sz="3000">
              <a:latin typeface="Arial"/>
              <a:ea typeface="Arial"/>
              <a:cs typeface="Arial"/>
              <a:sym typeface="Arial"/>
            </a:endParaRPr>
          </a:p>
        </p:txBody>
      </p:sp>
      <p:sp>
        <p:nvSpPr>
          <p:cNvPr id="87" name="Google Shape;87;p16"/>
          <p:cNvSpPr txBox="1"/>
          <p:nvPr/>
        </p:nvSpPr>
        <p:spPr>
          <a:xfrm>
            <a:off x="3531750" y="224250"/>
            <a:ext cx="5269500" cy="49872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1200"/>
              </a:spcBef>
              <a:spcAft>
                <a:spcPts val="0"/>
              </a:spcAft>
              <a:buNone/>
            </a:pPr>
            <a:r>
              <a:rPr lang="en" sz="1600"/>
              <a:t>Sheridan is covered by the Dish with One Spoon treaty and the Two Row Wampum treaty which emphasize the importance of joint stewardship, peace, sovereignty, respectful relationships, and reciprocity. We recognize the land on which we gather has been and still is the traditional territory of several Indigenous nations, including the Anishinaabe, the Haudenosaunee Confederacy, the Wendat, the Mississaugas of the Credit First Nation and the Métis.  Since time immemorial, numerous Indigenous nations and Indigenous peoples have lived and passed through this territory.</a:t>
            </a:r>
            <a:endParaRPr sz="1600"/>
          </a:p>
          <a:p>
            <a:pPr indent="0" lvl="0" marL="0" rtl="0" algn="l">
              <a:lnSpc>
                <a:spcPct val="150000"/>
              </a:lnSpc>
              <a:spcBef>
                <a:spcPts val="1200"/>
              </a:spcBef>
              <a:spcAft>
                <a:spcPts val="12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7"/>
          <p:cNvSpPr txBox="1"/>
          <p:nvPr>
            <p:ph type="title"/>
          </p:nvPr>
        </p:nvSpPr>
        <p:spPr>
          <a:xfrm>
            <a:off x="0" y="1745275"/>
            <a:ext cx="3209400" cy="953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000">
                <a:latin typeface="Arial"/>
                <a:ea typeface="Arial"/>
                <a:cs typeface="Arial"/>
                <a:sym typeface="Arial"/>
              </a:rPr>
              <a:t>Land Acknowledgment</a:t>
            </a:r>
            <a:endParaRPr sz="3000">
              <a:latin typeface="Arial"/>
              <a:ea typeface="Arial"/>
              <a:cs typeface="Arial"/>
              <a:sym typeface="Arial"/>
            </a:endParaRPr>
          </a:p>
        </p:txBody>
      </p:sp>
      <p:sp>
        <p:nvSpPr>
          <p:cNvPr id="93" name="Google Shape;93;p17"/>
          <p:cNvSpPr txBox="1"/>
          <p:nvPr/>
        </p:nvSpPr>
        <p:spPr>
          <a:xfrm>
            <a:off x="3517750" y="0"/>
            <a:ext cx="5269500" cy="55104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1200"/>
              </a:spcBef>
              <a:spcAft>
                <a:spcPts val="0"/>
              </a:spcAft>
              <a:buNone/>
            </a:pPr>
            <a:r>
              <a:rPr lang="en" sz="1600"/>
              <a:t>As settlers we</a:t>
            </a:r>
            <a:r>
              <a:rPr lang="en" sz="1600"/>
              <a:t> are grateful to be living and working on this land.  It is our collective responsibility to honour and respect those who have gone before us, those who are here, and those who have yet to come. We recognize and pledge to advocate for change by helping to lift the voices of Indigenous people as they fight for the well-being of their communities and in our commitment to Truth and Reconciliation.</a:t>
            </a:r>
            <a:endParaRPr sz="1600"/>
          </a:p>
          <a:p>
            <a:pPr indent="0" lvl="0" marL="0" rtl="0" algn="l">
              <a:lnSpc>
                <a:spcPct val="150000"/>
              </a:lnSpc>
              <a:spcBef>
                <a:spcPts val="1200"/>
              </a:spcBef>
              <a:spcAft>
                <a:spcPts val="0"/>
              </a:spcAft>
              <a:buNone/>
            </a:pPr>
            <a:r>
              <a:rPr lang="en" sz="1600"/>
              <a:t>We would like to </a:t>
            </a:r>
            <a:r>
              <a:rPr lang="en" sz="1600"/>
              <a:t>acknowledge the work of Indigenous peoples at Sheridan and in the community that are making a difference for future generations.  We honour the resilience of Indigenous knowledge and their application of Trauma-Informed Practices.</a:t>
            </a:r>
            <a:endParaRPr sz="1600"/>
          </a:p>
          <a:p>
            <a:pPr indent="0" lvl="0" marL="0" rtl="0" algn="l">
              <a:lnSpc>
                <a:spcPct val="150000"/>
              </a:lnSpc>
              <a:spcBef>
                <a:spcPts val="1200"/>
              </a:spcBef>
              <a:spcAft>
                <a:spcPts val="12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8"/>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3000">
                <a:latin typeface="Arial"/>
                <a:ea typeface="Arial"/>
                <a:cs typeface="Arial"/>
                <a:sym typeface="Arial"/>
              </a:rPr>
              <a:t>Our Working Definition of </a:t>
            </a:r>
            <a:r>
              <a:rPr b="1" lang="en" sz="3000">
                <a:latin typeface="Arial"/>
                <a:ea typeface="Arial"/>
                <a:cs typeface="Arial"/>
                <a:sym typeface="Arial"/>
              </a:rPr>
              <a:t>Trauma?</a:t>
            </a:r>
            <a:endParaRPr b="1" sz="3000">
              <a:latin typeface="Arial"/>
              <a:ea typeface="Arial"/>
              <a:cs typeface="Arial"/>
              <a:sym typeface="Arial"/>
            </a:endParaRPr>
          </a:p>
        </p:txBody>
      </p:sp>
      <p:sp>
        <p:nvSpPr>
          <p:cNvPr id="99" name="Google Shape;99;p18"/>
          <p:cNvSpPr txBox="1"/>
          <p:nvPr/>
        </p:nvSpPr>
        <p:spPr>
          <a:xfrm>
            <a:off x="502900" y="1015250"/>
            <a:ext cx="78846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900"/>
              <a:t>I</a:t>
            </a:r>
            <a:endParaRPr sz="1900"/>
          </a:p>
        </p:txBody>
      </p:sp>
      <p:sp>
        <p:nvSpPr>
          <p:cNvPr id="100" name="Google Shape;100;p18"/>
          <p:cNvSpPr txBox="1"/>
          <p:nvPr/>
        </p:nvSpPr>
        <p:spPr>
          <a:xfrm>
            <a:off x="207750" y="868925"/>
            <a:ext cx="8717100" cy="4531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lang="en" sz="1800"/>
              <a:t>Trauma is a subjective response to an expected or unexpected event, collection of events, repetitive experiences, or the cumulation of multiple experiences; that compromises an individual’s sense of safety and control (adapted from Klinic Community Health Centre, 2013). Trauma can take different forms, such as single incident, complex or repetitive, developmental, historical, and intergenerational (Klinic Community Health Centre, 2013), and intersects with racism and various forms of oppression.   It is best defined by the person that experiences it.</a:t>
            </a:r>
            <a:endParaRPr sz="1800"/>
          </a:p>
          <a:p>
            <a:pPr indent="0" lvl="0" marL="0" rtl="0" algn="l">
              <a:lnSpc>
                <a:spcPct val="115000"/>
              </a:lnSpc>
              <a:spcBef>
                <a:spcPts val="1200"/>
              </a:spcBef>
              <a:spcAft>
                <a:spcPts val="0"/>
              </a:spcAft>
              <a:buNone/>
            </a:pPr>
            <a:r>
              <a:rPr lang="en" sz="1800"/>
              <a:t>Trauma responses can impact a person in a multitude of ways including economically, emotionally, behaviorally, physically, psychologically, relationally, and spiritually. Trauma can be both an individual and collective experience, often the result of systemic oppression, patriarchy, colonization, and social determinants of health.</a:t>
            </a:r>
            <a:endParaRPr sz="1800"/>
          </a:p>
          <a:p>
            <a:pPr indent="0" lvl="0" marL="0" rtl="0" algn="l">
              <a:lnSpc>
                <a:spcPct val="115000"/>
              </a:lnSpc>
              <a:spcBef>
                <a:spcPts val="1200"/>
              </a:spcBef>
              <a:spcAft>
                <a:spcPts val="12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9"/>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3000">
                <a:latin typeface="Arial"/>
                <a:ea typeface="Arial"/>
                <a:cs typeface="Arial"/>
                <a:sym typeface="Arial"/>
              </a:rPr>
              <a:t>Definition</a:t>
            </a:r>
            <a:r>
              <a:rPr b="1" lang="en" sz="3000">
                <a:latin typeface="Arial"/>
                <a:ea typeface="Arial"/>
                <a:cs typeface="Arial"/>
                <a:sym typeface="Arial"/>
              </a:rPr>
              <a:t> Continued</a:t>
            </a:r>
            <a:endParaRPr b="1" sz="3000">
              <a:latin typeface="Arial"/>
              <a:ea typeface="Arial"/>
              <a:cs typeface="Arial"/>
              <a:sym typeface="Arial"/>
            </a:endParaRPr>
          </a:p>
        </p:txBody>
      </p:sp>
      <p:sp>
        <p:nvSpPr>
          <p:cNvPr id="106" name="Google Shape;106;p19"/>
          <p:cNvSpPr txBox="1"/>
          <p:nvPr/>
        </p:nvSpPr>
        <p:spPr>
          <a:xfrm>
            <a:off x="502900" y="1015250"/>
            <a:ext cx="78846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900"/>
              <a:t>I</a:t>
            </a:r>
            <a:endParaRPr sz="1900"/>
          </a:p>
        </p:txBody>
      </p:sp>
      <p:sp>
        <p:nvSpPr>
          <p:cNvPr id="107" name="Google Shape;107;p19"/>
          <p:cNvSpPr txBox="1"/>
          <p:nvPr/>
        </p:nvSpPr>
        <p:spPr>
          <a:xfrm>
            <a:off x="207750" y="868925"/>
            <a:ext cx="8717100" cy="2681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lang="en" sz="1800"/>
              <a:t>Trauma can result from individual’s daily engagement navigating the very systems intended to support people, including the health care, social service, education and criminal justice system.</a:t>
            </a:r>
            <a:endParaRPr sz="1800"/>
          </a:p>
          <a:p>
            <a:pPr indent="0" lvl="0" marL="0" rtl="0" algn="l">
              <a:lnSpc>
                <a:spcPct val="115000"/>
              </a:lnSpc>
              <a:spcBef>
                <a:spcPts val="1200"/>
              </a:spcBef>
              <a:spcAft>
                <a:spcPts val="0"/>
              </a:spcAft>
              <a:buNone/>
            </a:pPr>
            <a:r>
              <a:rPr lang="en" sz="1800"/>
              <a:t>Trauma can also result from demonstrating empathy and compassion for others, often referred to as Compassion Fatigue (Carla Joinson, 1992), Vicarious Trauma (Pearlman &amp; Saakvitne, 1995), and Empathic Distress (Singer &amp; Klimecki, 2014).</a:t>
            </a:r>
            <a:endParaRPr sz="1800"/>
          </a:p>
          <a:p>
            <a:pPr indent="0" lvl="0" marL="0" rtl="0" algn="l">
              <a:lnSpc>
                <a:spcPct val="115000"/>
              </a:lnSpc>
              <a:spcBef>
                <a:spcPts val="1200"/>
              </a:spcBef>
              <a:spcAft>
                <a:spcPts val="1200"/>
              </a:spcAft>
              <a:buNone/>
            </a:pPr>
            <a:r>
              <a:t/>
            </a:r>
            <a:endParaRPr sz="18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0"/>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3000">
                <a:latin typeface="Arial"/>
                <a:ea typeface="Arial"/>
                <a:cs typeface="Arial"/>
                <a:sym typeface="Arial"/>
              </a:rPr>
              <a:t>Context: Prevalence of Trauma </a:t>
            </a:r>
            <a:endParaRPr b="1" sz="3000">
              <a:latin typeface="Arial"/>
              <a:ea typeface="Arial"/>
              <a:cs typeface="Arial"/>
              <a:sym typeface="Arial"/>
            </a:endParaRPr>
          </a:p>
        </p:txBody>
      </p:sp>
      <p:sp>
        <p:nvSpPr>
          <p:cNvPr id="113" name="Google Shape;113;p20"/>
          <p:cNvSpPr txBox="1"/>
          <p:nvPr/>
        </p:nvSpPr>
        <p:spPr>
          <a:xfrm>
            <a:off x="502900" y="1015250"/>
            <a:ext cx="7884600" cy="2524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900"/>
              <a:t>In Canada, 76% of adults report some form of trauma exposure in their lifetime, with 9.2% meeting the criteria for Post-Traumatic Stress Disorder (Government of Nova Scotia, 2015).</a:t>
            </a:r>
            <a:endParaRPr sz="1900"/>
          </a:p>
          <a:p>
            <a:pPr indent="0" lvl="0" marL="0" rtl="0" algn="l">
              <a:spcBef>
                <a:spcPts val="0"/>
              </a:spcBef>
              <a:spcAft>
                <a:spcPts val="0"/>
              </a:spcAft>
              <a:buNone/>
            </a:pPr>
            <a:r>
              <a:t/>
            </a:r>
            <a:endParaRPr sz="1900"/>
          </a:p>
          <a:p>
            <a:pPr indent="0" lvl="0" marL="0" rtl="0" algn="l">
              <a:spcBef>
                <a:spcPts val="0"/>
              </a:spcBef>
              <a:spcAft>
                <a:spcPts val="0"/>
              </a:spcAft>
              <a:buNone/>
            </a:pPr>
            <a:r>
              <a:rPr lang="en" sz="1900"/>
              <a:t>The COVID pandemic </a:t>
            </a:r>
            <a:r>
              <a:rPr lang="en" sz="1900"/>
              <a:t>heightened societal</a:t>
            </a:r>
            <a:r>
              <a:rPr lang="en" sz="1900"/>
              <a:t> inequities and experiences of trauma, so we suspect the rates of trauma experiences as much higher today.</a:t>
            </a:r>
            <a:endParaRPr sz="1900"/>
          </a:p>
          <a:p>
            <a:pPr indent="0" lvl="0" marL="0" rtl="0" algn="l">
              <a:spcBef>
                <a:spcPts val="0"/>
              </a:spcBef>
              <a:spcAft>
                <a:spcPts val="0"/>
              </a:spcAft>
              <a:buNone/>
            </a:pPr>
            <a:r>
              <a:t/>
            </a:r>
            <a:endParaRPr sz="1900"/>
          </a:p>
        </p:txBody>
      </p:sp>
      <p:sp>
        <p:nvSpPr>
          <p:cNvPr id="114" name="Google Shape;114;p20"/>
          <p:cNvSpPr txBox="1"/>
          <p:nvPr/>
        </p:nvSpPr>
        <p:spPr>
          <a:xfrm>
            <a:off x="502900" y="2648550"/>
            <a:ext cx="8337900" cy="2130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1900">
              <a:highlight>
                <a:srgbClr val="FFFFFF"/>
              </a:highlight>
            </a:endParaRPr>
          </a:p>
          <a:p>
            <a:pPr indent="0" lvl="0" marL="0" rtl="0" algn="l">
              <a:lnSpc>
                <a:spcPct val="115000"/>
              </a:lnSpc>
              <a:spcBef>
                <a:spcPts val="1200"/>
              </a:spcBef>
              <a:spcAft>
                <a:spcPts val="0"/>
              </a:spcAft>
              <a:buNone/>
            </a:pPr>
            <a:r>
              <a:rPr lang="en" sz="1900">
                <a:highlight>
                  <a:srgbClr val="FFFFFF"/>
                </a:highlight>
              </a:rPr>
              <a:t>71% of students at Canadian postsecondary schools either witnessed or experienced unwanted sexualized behaviours in a postsecondary setting. (Burczycka, 2020).</a:t>
            </a:r>
            <a:endParaRPr sz="1900">
              <a:highlight>
                <a:srgbClr val="FFFFFF"/>
              </a:highlight>
            </a:endParaRPr>
          </a:p>
          <a:p>
            <a:pPr indent="0" lvl="0" marL="0" rtl="0" algn="l">
              <a:lnSpc>
                <a:spcPct val="115000"/>
              </a:lnSpc>
              <a:spcBef>
                <a:spcPts val="1200"/>
              </a:spcBef>
              <a:spcAft>
                <a:spcPts val="1200"/>
              </a:spcAft>
              <a:buNone/>
            </a:pPr>
            <a:r>
              <a:t/>
            </a:r>
            <a:endParaRPr sz="1900">
              <a:highlight>
                <a:srgbClr val="FFFFFF"/>
              </a:high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1"/>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3000">
                <a:latin typeface="Arial"/>
                <a:ea typeface="Arial"/>
                <a:cs typeface="Arial"/>
                <a:sym typeface="Arial"/>
              </a:rPr>
              <a:t>Research Project Background</a:t>
            </a:r>
            <a:endParaRPr b="1" sz="3000">
              <a:latin typeface="Arial"/>
              <a:ea typeface="Arial"/>
              <a:cs typeface="Arial"/>
              <a:sym typeface="Arial"/>
            </a:endParaRPr>
          </a:p>
        </p:txBody>
      </p:sp>
      <p:sp>
        <p:nvSpPr>
          <p:cNvPr id="120" name="Google Shape;120;p21"/>
          <p:cNvSpPr txBox="1"/>
          <p:nvPr/>
        </p:nvSpPr>
        <p:spPr>
          <a:xfrm>
            <a:off x="109650" y="861575"/>
            <a:ext cx="8924700" cy="43611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Clr>
                <a:srgbClr val="000000"/>
              </a:buClr>
              <a:buSzPts val="2000"/>
              <a:buFont typeface="Arial"/>
              <a:buChar char="●"/>
            </a:pPr>
            <a:r>
              <a:rPr lang="en" sz="2000"/>
              <a:t>2020 - identified a need to address trauma and enhance student support, learning experiences and reduce trauma, retraumatization, and vicarious trauma.</a:t>
            </a:r>
            <a:endParaRPr sz="2000"/>
          </a:p>
          <a:p>
            <a:pPr indent="-355600" lvl="0" marL="457200" rtl="0" algn="l">
              <a:spcBef>
                <a:spcPts val="0"/>
              </a:spcBef>
              <a:spcAft>
                <a:spcPts val="0"/>
              </a:spcAft>
              <a:buClr>
                <a:srgbClr val="000000"/>
              </a:buClr>
              <a:buSzPts val="2000"/>
              <a:buFont typeface="Arial"/>
              <a:buChar char="●"/>
            </a:pPr>
            <a:r>
              <a:rPr lang="en" sz="2000"/>
              <a:t>Collaboration between the School of Community Studies Department and Student Affairs. </a:t>
            </a:r>
            <a:endParaRPr sz="2000"/>
          </a:p>
          <a:p>
            <a:pPr indent="-355600" lvl="0" marL="457200" rtl="0" algn="l">
              <a:spcBef>
                <a:spcPts val="0"/>
              </a:spcBef>
              <a:spcAft>
                <a:spcPts val="0"/>
              </a:spcAft>
              <a:buClr>
                <a:schemeClr val="lt2"/>
              </a:buClr>
              <a:buSzPts val="2000"/>
              <a:buFont typeface="Roboto"/>
              <a:buChar char="●"/>
            </a:pPr>
            <a:r>
              <a:rPr lang="en" sz="2000"/>
              <a:t>2021-2022 - Research project entitled </a:t>
            </a:r>
            <a:r>
              <a:rPr i="1" lang="en" sz="2000"/>
              <a:t>“Developing a Trauma-Informed Practice Framework”.</a:t>
            </a:r>
            <a:r>
              <a:rPr lang="en" sz="2000"/>
              <a:t> </a:t>
            </a:r>
            <a:endParaRPr sz="2000"/>
          </a:p>
          <a:p>
            <a:pPr indent="-355600" lvl="0" marL="457200" rtl="0" algn="l">
              <a:spcBef>
                <a:spcPts val="0"/>
              </a:spcBef>
              <a:spcAft>
                <a:spcPts val="0"/>
              </a:spcAft>
              <a:buClr>
                <a:srgbClr val="000000"/>
              </a:buClr>
              <a:buSzPts val="2000"/>
              <a:buFont typeface="Arial"/>
              <a:buChar char="●"/>
            </a:pPr>
            <a:r>
              <a:rPr lang="en" sz="2000"/>
              <a:t>Funded by the Sheridan Scholarship, Research, and Creative Activities (SRCA) 2021-2022 Growth Grant.</a:t>
            </a:r>
            <a:endParaRPr sz="2000"/>
          </a:p>
          <a:p>
            <a:pPr indent="-355600" lvl="0" marL="457200" rtl="0" algn="l">
              <a:spcBef>
                <a:spcPts val="0"/>
              </a:spcBef>
              <a:spcAft>
                <a:spcPts val="0"/>
              </a:spcAft>
              <a:buClr>
                <a:srgbClr val="000000"/>
              </a:buClr>
              <a:buSzPts val="2000"/>
              <a:buFont typeface="Arial"/>
              <a:buChar char="●"/>
            </a:pPr>
            <a:r>
              <a:rPr lang="en" sz="2000"/>
              <a:t>A Trauma-Informed Practice approach and an Equity, Diversity, and Inclusion lens were infused into the research design, process, and dissemination plan. </a:t>
            </a:r>
            <a:endParaRPr sz="2000"/>
          </a:p>
          <a:p>
            <a:pPr indent="0" lvl="0" marL="457200" rtl="0" algn="l">
              <a:spcBef>
                <a:spcPts val="1600"/>
              </a:spcBef>
              <a:spcAft>
                <a:spcPts val="1200"/>
              </a:spcAft>
              <a:buNone/>
            </a:pPr>
            <a:r>
              <a:t/>
            </a:r>
            <a:endParaRPr sz="18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A9F38F4AE8ED54586F00F944A5058BA" ma:contentTypeVersion="14" ma:contentTypeDescription="Create a new document." ma:contentTypeScope="" ma:versionID="a9b840ff050def9df17b426c25d0ea55">
  <xsd:schema xmlns:xsd="http://www.w3.org/2001/XMLSchema" xmlns:xs="http://www.w3.org/2001/XMLSchema" xmlns:p="http://schemas.microsoft.com/office/2006/metadata/properties" xmlns:ns2="e24b7d41-0ef4-4026-ab7d-eb1767ab9009" xmlns:ns3="6babe422-6366-4e8c-9314-37d5bd015495" targetNamespace="http://schemas.microsoft.com/office/2006/metadata/properties" ma:root="true" ma:fieldsID="7a3b0ed62f1bfbaf506576e3151d296b" ns2:_="" ns3:_="">
    <xsd:import namespace="e24b7d41-0ef4-4026-ab7d-eb1767ab9009"/>
    <xsd:import namespace="6babe422-6366-4e8c-9314-37d5bd01549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4b7d41-0ef4-4026-ab7d-eb1767ab90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6875b50-84de-4a3a-aee8-351b89322ea6"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babe422-6366-4e8c-9314-37d5bd01549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8991527-3e8b-4d92-8f1a-73945854e4d3}" ma:internalName="TaxCatchAll" ma:showField="CatchAllData" ma:web="6babe422-6366-4e8c-9314-37d5bd015495">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babe422-6366-4e8c-9314-37d5bd015495" xsi:nil="true"/>
    <lcf76f155ced4ddcb4097134ff3c332f xmlns="e24b7d41-0ef4-4026-ab7d-eb1767ab900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293BCB1-17B8-4F5D-9B0D-1CF20DB5D625}"/>
</file>

<file path=customXml/itemProps2.xml><?xml version="1.0" encoding="utf-8"?>
<ds:datastoreItem xmlns:ds="http://schemas.openxmlformats.org/officeDocument/2006/customXml" ds:itemID="{8775F8D2-43D9-4FF8-906C-B527F82B5310}"/>
</file>

<file path=customXml/itemProps3.xml><?xml version="1.0" encoding="utf-8"?>
<ds:datastoreItem xmlns:ds="http://schemas.openxmlformats.org/officeDocument/2006/customXml" ds:itemID="{EB8FA5C1-1216-46C0-B01E-8B88FD4A4D65}"/>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0x010100FA9F38F4AE8ED54586F00F944A5058BA</vt:lpwstr>
  </property>
</Properties>
</file>