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  <p:sldMasterId id="2147483672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customXml" Target="../customXml/item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notesMaster" Target="notesMasters/notesMaster1.xml"/><Relationship Id="rId20" Type="http://schemas.openxmlformats.org/officeDocument/2006/relationships/slide" Target="slides/slide13.xml"/><Relationship Id="rId2" Type="http://schemas.openxmlformats.org/officeDocument/2006/relationships/viewProps" Target="viewProps.xml"/><Relationship Id="rId29" Type="http://schemas.openxmlformats.org/officeDocument/2006/relationships/slide" Target="slides/slide22.xml"/><Relationship Id="rId16" Type="http://schemas.openxmlformats.org/officeDocument/2006/relationships/slide" Target="slides/slide9.xml"/><Relationship Id="rId41" Type="http://schemas.openxmlformats.org/officeDocument/2006/relationships/customXml" Target="../customXml/item3.xml"/><Relationship Id="rId24" Type="http://schemas.openxmlformats.org/officeDocument/2006/relationships/slide" Target="slides/slide17.xml"/><Relationship Id="rId1" Type="http://schemas.openxmlformats.org/officeDocument/2006/relationships/theme" Target="theme/theme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customXml" Target="../customXml/item2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36" Type="http://schemas.openxmlformats.org/officeDocument/2006/relationships/slide" Target="slides/slide29.xml"/><Relationship Id="rId31" Type="http://schemas.openxmlformats.org/officeDocument/2006/relationships/slide" Target="slides/slide2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22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14" Type="http://schemas.openxmlformats.org/officeDocument/2006/relationships/slide" Target="slides/slide7.xml"/><Relationship Id="rId8" Type="http://schemas.openxmlformats.org/officeDocument/2006/relationships/slide" Target="slides/slide1.xml"/><Relationship Id="rId3" Type="http://schemas.openxmlformats.org/officeDocument/2006/relationships/presProps" Target="presProps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38" Type="http://schemas.openxmlformats.org/officeDocument/2006/relationships/slide" Target="slides/slide3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6c8386a76f_2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g16c8386a76f_2_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6c8386a76f_2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16c8386a76f_2_3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6c8386a76f_2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g16c8386a76f_2_3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6c8386a76f_2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g16c8386a76f_2_3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16c8386a76f_2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g16c8386a76f_2_3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6c8386a76f_2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g16c8386a76f_2_3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6c8386a76f_2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g16c8386a76f_2_34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6c8386a76f_2_3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g16c8386a76f_2_35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6c8386a76f_2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g16c8386a76f_2_35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16c8386a76f_2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g16c8386a76f_2_37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16c8386a76f_2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g16c8386a76f_2_37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6c8386a76f_2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g16c8386a76f_2_26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6c8386a76f_2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g16c8386a76f_2_38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16c8386a76f_2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g16c8386a76f_2_39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6c8386a76f_2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g16c8386a76f_2_39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6c8386a76f_2_4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g16c8386a76f_2_40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16c8386a76f_2_4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g16c8386a76f_2_40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16c8386a76f_2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g16c8386a76f_2_4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16c8386a76f_2_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g16c8386a76f_2_4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16c8386a76f_2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g16c8386a76f_2_4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16c85bf5b60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g16c85bf5b60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16c8386a76f_2_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g16c8386a76f_2_4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6c8386a76f_2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g16c8386a76f_2_27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16c8386a76f_2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g16c8386a76f_2_4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16c8386a76f_2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g16c8386a76f_2_44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6c8386a76f_2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g16c8386a76f_2_27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6c8386a76f_2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g16c8386a76f_2_28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6c8386a76f_2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g16c8386a76f_2_29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6c8386a76f_2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g16c8386a76f_2_29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16c8386a76f_2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g16c8386a76f_2_30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6c8386a76f_2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g16c8386a76f_2_30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4"/>
          <p:cNvGrpSpPr/>
          <p:nvPr/>
        </p:nvGrpSpPr>
        <p:grpSpPr>
          <a:xfrm>
            <a:off x="4651041" y="0"/>
            <a:ext cx="4492959" cy="5143501"/>
            <a:chOff x="6201388" y="0"/>
            <a:chExt cx="5990612" cy="6858001"/>
          </a:xfrm>
        </p:grpSpPr>
        <p:sp>
          <p:nvSpPr>
            <p:cNvPr id="58" name="Google Shape;58;p14"/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>
              <a:off x="6201389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4"/>
            <p:cNvSpPr/>
            <p:nvPr/>
          </p:nvSpPr>
          <p:spPr>
            <a:xfrm>
              <a:off x="7564255" y="6292426"/>
              <a:ext cx="1130723" cy="565575"/>
            </a:xfrm>
            <a:custGeom>
              <a:rect b="b" l="l" r="r" t="t"/>
              <a:pathLst>
                <a:path extrusionOk="0" h="565575" w="1130723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4"/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4"/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7564254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8927118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8927117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10289984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10289983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11652854" y="6295069"/>
              <a:ext cx="539146" cy="562931"/>
            </a:xfrm>
            <a:custGeom>
              <a:rect b="b" l="l" r="r" t="t"/>
              <a:pathLst>
                <a:path extrusionOk="0" h="562931" w="539146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11652853" y="4923555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11652853" y="3552039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11652853" y="2180524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11652853" y="809010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11652853" y="1"/>
              <a:ext cx="539147" cy="562933"/>
            </a:xfrm>
            <a:custGeom>
              <a:rect b="b" l="l" r="r" t="t"/>
              <a:pathLst>
                <a:path extrusionOk="0" h="562933" w="539147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2" name="Google Shape;82;p14"/>
          <p:cNvSpPr txBox="1"/>
          <p:nvPr>
            <p:ph type="ctrTitle"/>
          </p:nvPr>
        </p:nvSpPr>
        <p:spPr>
          <a:xfrm>
            <a:off x="423863" y="576250"/>
            <a:ext cx="3799501" cy="21498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" type="subTitle"/>
          </p:nvPr>
        </p:nvSpPr>
        <p:spPr>
          <a:xfrm>
            <a:off x="423863" y="3212429"/>
            <a:ext cx="3799501" cy="110638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4" name="Google Shape;84;p14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4"/>
          <p:cNvSpPr txBox="1"/>
          <p:nvPr>
            <p:ph idx="12" type="sldNum"/>
          </p:nvPr>
        </p:nvSpPr>
        <p:spPr>
          <a:xfrm>
            <a:off x="3613001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87" name="Google Shape;87;p14"/>
          <p:cNvCxnSpPr/>
          <p:nvPr/>
        </p:nvCxnSpPr>
        <p:spPr>
          <a:xfrm>
            <a:off x="423863" y="4565333"/>
            <a:ext cx="3799501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6"/>
          <p:cNvGrpSpPr/>
          <p:nvPr/>
        </p:nvGrpSpPr>
        <p:grpSpPr>
          <a:xfrm>
            <a:off x="6696396" y="0"/>
            <a:ext cx="2447604" cy="5143500"/>
            <a:chOff x="8928528" y="0"/>
            <a:chExt cx="3263472" cy="6858000"/>
          </a:xfrm>
        </p:grpSpPr>
        <p:sp>
          <p:nvSpPr>
            <p:cNvPr id="96" name="Google Shape;96;p16"/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8928528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10291391" y="6292417"/>
              <a:ext cx="1130724" cy="565583"/>
            </a:xfrm>
            <a:custGeom>
              <a:rect b="b" l="l" r="r" t="t"/>
              <a:pathLst>
                <a:path extrusionOk="0" h="565583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10291392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11654256" y="6295201"/>
              <a:ext cx="537744" cy="562799"/>
            </a:xfrm>
            <a:custGeom>
              <a:rect b="b" l="l" r="r" t="t"/>
              <a:pathLst>
                <a:path extrusionOk="0" h="562799" w="537744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11654256" y="4923687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11654256" y="3552173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11654256" y="2180659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11654256" y="809146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11654256" y="0"/>
              <a:ext cx="537744" cy="562788"/>
            </a:xfrm>
            <a:custGeom>
              <a:rect b="b" l="l" r="r" t="t"/>
              <a:pathLst>
                <a:path extrusionOk="0" h="562788" w="537744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16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6"/>
          <p:cNvSpPr txBox="1"/>
          <p:nvPr>
            <p:ph idx="12" type="sldNum"/>
          </p:nvPr>
        </p:nvSpPr>
        <p:spPr>
          <a:xfrm>
            <a:off x="5315377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14" name="Google Shape;114;p16"/>
          <p:cNvCxnSpPr/>
          <p:nvPr/>
        </p:nvCxnSpPr>
        <p:spPr>
          <a:xfrm>
            <a:off x="423863" y="4565333"/>
            <a:ext cx="5501876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116;p17"/>
          <p:cNvGrpSpPr/>
          <p:nvPr/>
        </p:nvGrpSpPr>
        <p:grpSpPr>
          <a:xfrm>
            <a:off x="4651041" y="0"/>
            <a:ext cx="4492959" cy="5143501"/>
            <a:chOff x="6201388" y="0"/>
            <a:chExt cx="5990612" cy="6858001"/>
          </a:xfrm>
        </p:grpSpPr>
        <p:sp>
          <p:nvSpPr>
            <p:cNvPr id="117" name="Google Shape;117;p17"/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6201389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7564255" y="6292426"/>
              <a:ext cx="1130723" cy="565575"/>
            </a:xfrm>
            <a:custGeom>
              <a:rect b="b" l="l" r="r" t="t"/>
              <a:pathLst>
                <a:path extrusionOk="0" h="565575" w="1130723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7"/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7"/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7564254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8927118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7"/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7"/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8927117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10289984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7"/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10289983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1652854" y="6295069"/>
              <a:ext cx="539146" cy="562931"/>
            </a:xfrm>
            <a:custGeom>
              <a:rect b="b" l="l" r="r" t="t"/>
              <a:pathLst>
                <a:path extrusionOk="0" h="562931" w="539146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11652853" y="4923555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11652853" y="3552039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11652853" y="2180524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7"/>
            <p:cNvSpPr/>
            <p:nvPr/>
          </p:nvSpPr>
          <p:spPr>
            <a:xfrm>
              <a:off x="11652853" y="809010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7"/>
            <p:cNvSpPr/>
            <p:nvPr/>
          </p:nvSpPr>
          <p:spPr>
            <a:xfrm>
              <a:off x="11652853" y="1"/>
              <a:ext cx="539147" cy="562933"/>
            </a:xfrm>
            <a:custGeom>
              <a:rect b="b" l="l" r="r" t="t"/>
              <a:pathLst>
                <a:path extrusionOk="0" h="562933" w="539147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1" name="Google Shape;141;p17"/>
          <p:cNvSpPr txBox="1"/>
          <p:nvPr>
            <p:ph type="ctrTitle"/>
          </p:nvPr>
        </p:nvSpPr>
        <p:spPr>
          <a:xfrm>
            <a:off x="423863" y="576250"/>
            <a:ext cx="3799501" cy="21498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17"/>
          <p:cNvSpPr txBox="1"/>
          <p:nvPr>
            <p:ph idx="1" type="subTitle"/>
          </p:nvPr>
        </p:nvSpPr>
        <p:spPr>
          <a:xfrm>
            <a:off x="423863" y="3212429"/>
            <a:ext cx="3799501" cy="110638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3" name="Google Shape;143;p17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4" name="Google Shape;144;p17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5" name="Google Shape;145;p17"/>
          <p:cNvSpPr txBox="1"/>
          <p:nvPr>
            <p:ph idx="12" type="sldNum"/>
          </p:nvPr>
        </p:nvSpPr>
        <p:spPr>
          <a:xfrm>
            <a:off x="3613001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46" name="Google Shape;146;p17"/>
          <p:cNvCxnSpPr/>
          <p:nvPr/>
        </p:nvCxnSpPr>
        <p:spPr>
          <a:xfrm>
            <a:off x="423863" y="4565333"/>
            <a:ext cx="3799501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8"/>
          <p:cNvGrpSpPr/>
          <p:nvPr/>
        </p:nvGrpSpPr>
        <p:grpSpPr>
          <a:xfrm>
            <a:off x="4651041" y="0"/>
            <a:ext cx="4492959" cy="5143501"/>
            <a:chOff x="6201388" y="0"/>
            <a:chExt cx="5990612" cy="6858001"/>
          </a:xfrm>
        </p:grpSpPr>
        <p:sp>
          <p:nvSpPr>
            <p:cNvPr id="149" name="Google Shape;149;p18"/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6201389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7564255" y="6292426"/>
              <a:ext cx="1130723" cy="565575"/>
            </a:xfrm>
            <a:custGeom>
              <a:rect b="b" l="l" r="r" t="t"/>
              <a:pathLst>
                <a:path extrusionOk="0" h="565575" w="1130723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7564254" y="1"/>
              <a:ext cx="1130725" cy="565575"/>
            </a:xfrm>
            <a:custGeom>
              <a:rect b="b" l="l" r="r" t="t"/>
              <a:pathLst>
                <a:path extrusionOk="0" h="565575" w="113072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8927118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8"/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8"/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8927117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10289984" y="6292426"/>
              <a:ext cx="1130724" cy="565575"/>
            </a:xfrm>
            <a:custGeom>
              <a:rect b="b" l="l" r="r" t="t"/>
              <a:pathLst>
                <a:path extrusionOk="0" h="565575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10289983" y="0"/>
              <a:ext cx="1130726" cy="565576"/>
            </a:xfrm>
            <a:custGeom>
              <a:rect b="b" l="l" r="r" t="t"/>
              <a:pathLst>
                <a:path extrusionOk="0" h="565576" w="113072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8"/>
            <p:cNvSpPr/>
            <p:nvPr/>
          </p:nvSpPr>
          <p:spPr>
            <a:xfrm>
              <a:off x="11652854" y="6295069"/>
              <a:ext cx="539146" cy="562931"/>
            </a:xfrm>
            <a:custGeom>
              <a:rect b="b" l="l" r="r" t="t"/>
              <a:pathLst>
                <a:path extrusionOk="0" h="562931" w="539146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8"/>
            <p:cNvSpPr/>
            <p:nvPr/>
          </p:nvSpPr>
          <p:spPr>
            <a:xfrm>
              <a:off x="11652853" y="4923555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11652853" y="3552039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8"/>
            <p:cNvSpPr/>
            <p:nvPr/>
          </p:nvSpPr>
          <p:spPr>
            <a:xfrm>
              <a:off x="11652853" y="2180524"/>
              <a:ext cx="539147" cy="1125438"/>
            </a:xfrm>
            <a:custGeom>
              <a:rect b="b" l="l" r="r" t="t"/>
              <a:pathLst>
                <a:path extrusionOk="0" h="1125438" w="539147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8"/>
            <p:cNvSpPr/>
            <p:nvPr/>
          </p:nvSpPr>
          <p:spPr>
            <a:xfrm>
              <a:off x="11652853" y="809010"/>
              <a:ext cx="539147" cy="1125439"/>
            </a:xfrm>
            <a:custGeom>
              <a:rect b="b" l="l" r="r" t="t"/>
              <a:pathLst>
                <a:path extrusionOk="0" h="1125439" w="539147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8"/>
            <p:cNvSpPr/>
            <p:nvPr/>
          </p:nvSpPr>
          <p:spPr>
            <a:xfrm>
              <a:off x="11652853" y="1"/>
              <a:ext cx="539147" cy="562933"/>
            </a:xfrm>
            <a:custGeom>
              <a:rect b="b" l="l" r="r" t="t"/>
              <a:pathLst>
                <a:path extrusionOk="0" h="562933" w="539147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3" name="Google Shape;173;p18"/>
          <p:cNvSpPr txBox="1"/>
          <p:nvPr>
            <p:ph type="title"/>
          </p:nvPr>
        </p:nvSpPr>
        <p:spPr>
          <a:xfrm>
            <a:off x="423863" y="576263"/>
            <a:ext cx="3799501" cy="175107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4" name="Google Shape;174;p18"/>
          <p:cNvSpPr txBox="1"/>
          <p:nvPr>
            <p:ph idx="1" type="body"/>
          </p:nvPr>
        </p:nvSpPr>
        <p:spPr>
          <a:xfrm>
            <a:off x="423863" y="3191590"/>
            <a:ext cx="3799501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A5A5A5"/>
              </a:buClr>
              <a:buSzPts val="1800"/>
              <a:buNone/>
              <a:defRPr sz="1800">
                <a:solidFill>
                  <a:srgbClr val="A5A5A5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5" name="Google Shape;175;p18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6" name="Google Shape;176;p18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7" name="Google Shape;177;p18"/>
          <p:cNvSpPr txBox="1"/>
          <p:nvPr>
            <p:ph idx="12" type="sldNum"/>
          </p:nvPr>
        </p:nvSpPr>
        <p:spPr>
          <a:xfrm>
            <a:off x="3613001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78" name="Google Shape;178;p18"/>
          <p:cNvCxnSpPr/>
          <p:nvPr/>
        </p:nvCxnSpPr>
        <p:spPr>
          <a:xfrm>
            <a:off x="423863" y="4565333"/>
            <a:ext cx="3799501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9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181" name="Google Shape;181;p19"/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9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9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9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9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9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8" name="Google Shape;188;p19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9" name="Google Shape;189;p19"/>
          <p:cNvSpPr txBox="1"/>
          <p:nvPr>
            <p:ph idx="1" type="body"/>
          </p:nvPr>
        </p:nvSpPr>
        <p:spPr>
          <a:xfrm>
            <a:off x="422138" y="1774316"/>
            <a:ext cx="3929634" cy="25466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0" name="Google Shape;190;p19"/>
          <p:cNvSpPr txBox="1"/>
          <p:nvPr>
            <p:ph idx="2" type="body"/>
          </p:nvPr>
        </p:nvSpPr>
        <p:spPr>
          <a:xfrm>
            <a:off x="4792229" y="1774316"/>
            <a:ext cx="3929634" cy="25466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1" name="Google Shape;191;p19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19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3" name="Google Shape;193;p19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94" name="Google Shape;194;p19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0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197" name="Google Shape;197;p20"/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0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0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4" name="Google Shape;204;p20"/>
          <p:cNvSpPr txBox="1"/>
          <p:nvPr>
            <p:ph type="title"/>
          </p:nvPr>
        </p:nvSpPr>
        <p:spPr>
          <a:xfrm>
            <a:off x="425196" y="576072"/>
            <a:ext cx="5500116" cy="95326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5" name="Google Shape;205;p20"/>
          <p:cNvSpPr txBox="1"/>
          <p:nvPr>
            <p:ph idx="1" type="body"/>
          </p:nvPr>
        </p:nvSpPr>
        <p:spPr>
          <a:xfrm>
            <a:off x="421612" y="1774317"/>
            <a:ext cx="3929634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206" name="Google Shape;206;p20"/>
          <p:cNvSpPr txBox="1"/>
          <p:nvPr>
            <p:ph idx="2" type="body"/>
          </p:nvPr>
        </p:nvSpPr>
        <p:spPr>
          <a:xfrm>
            <a:off x="421612" y="2392251"/>
            <a:ext cx="3929634" cy="192866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2pPr>
            <a:lvl3pPr indent="-3048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84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7" name="Google Shape;207;p20"/>
          <p:cNvSpPr txBox="1"/>
          <p:nvPr>
            <p:ph idx="3" type="body"/>
          </p:nvPr>
        </p:nvSpPr>
        <p:spPr>
          <a:xfrm>
            <a:off x="4787300" y="1774317"/>
            <a:ext cx="3929634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208" name="Google Shape;208;p20"/>
          <p:cNvSpPr txBox="1"/>
          <p:nvPr>
            <p:ph idx="4" type="body"/>
          </p:nvPr>
        </p:nvSpPr>
        <p:spPr>
          <a:xfrm>
            <a:off x="4787300" y="2392251"/>
            <a:ext cx="3929634" cy="192866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2pPr>
            <a:lvl3pPr indent="-3048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84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9" name="Google Shape;209;p20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0" name="Google Shape;210;p20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1" name="Google Shape;211;p20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12" name="Google Shape;212;p20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21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215" name="Google Shape;215;p21"/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1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1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1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1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1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21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3" name="Google Shape;223;p21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4" name="Google Shape;224;p21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5" name="Google Shape;225;p21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26" name="Google Shape;226;p21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9" name="Google Shape;229;p22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0" name="Google Shape;230;p22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Google Shape;232;p23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233" name="Google Shape;233;p23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3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3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3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23"/>
          <p:cNvSpPr txBox="1"/>
          <p:nvPr>
            <p:ph type="title"/>
          </p:nvPr>
        </p:nvSpPr>
        <p:spPr>
          <a:xfrm>
            <a:off x="423863" y="573730"/>
            <a:ext cx="2707487" cy="104628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0" name="Google Shape;240;p23"/>
          <p:cNvSpPr txBox="1"/>
          <p:nvPr>
            <p:ph idx="1" type="body"/>
          </p:nvPr>
        </p:nvSpPr>
        <p:spPr>
          <a:xfrm>
            <a:off x="3828624" y="578168"/>
            <a:ext cx="4584388" cy="360042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238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4pPr>
            <a:lvl5pPr indent="-3048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241" name="Google Shape;241;p23"/>
          <p:cNvSpPr txBox="1"/>
          <p:nvPr>
            <p:ph idx="2" type="body"/>
          </p:nvPr>
        </p:nvSpPr>
        <p:spPr>
          <a:xfrm>
            <a:off x="423863" y="1620012"/>
            <a:ext cx="2707487" cy="278172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242" name="Google Shape;242;p23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3" name="Google Shape;243;p23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4" name="Google Shape;244;p23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45" name="Google Shape;245;p23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4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248" name="Google Shape;248;p24"/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4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4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4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4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4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4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24"/>
          <p:cNvSpPr txBox="1"/>
          <p:nvPr>
            <p:ph type="title"/>
          </p:nvPr>
        </p:nvSpPr>
        <p:spPr>
          <a:xfrm>
            <a:off x="423863" y="578167"/>
            <a:ext cx="2707487" cy="104184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6" name="Google Shape;256;p24"/>
          <p:cNvSpPr/>
          <p:nvPr>
            <p:ph idx="2" type="pic"/>
          </p:nvPr>
        </p:nvSpPr>
        <p:spPr>
          <a:xfrm>
            <a:off x="3917879" y="668112"/>
            <a:ext cx="4545102" cy="3652808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57" name="Google Shape;257;p24"/>
          <p:cNvSpPr txBox="1"/>
          <p:nvPr>
            <p:ph idx="1" type="body"/>
          </p:nvPr>
        </p:nvSpPr>
        <p:spPr>
          <a:xfrm>
            <a:off x="423863" y="1620012"/>
            <a:ext cx="2707487" cy="270090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258" name="Google Shape;258;p24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9" name="Google Shape;259;p24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0" name="Google Shape;260;p24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61" name="Google Shape;261;p24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25"/>
          <p:cNvGrpSpPr/>
          <p:nvPr/>
        </p:nvGrpSpPr>
        <p:grpSpPr>
          <a:xfrm>
            <a:off x="6696396" y="0"/>
            <a:ext cx="2447604" cy="5143500"/>
            <a:chOff x="8928528" y="0"/>
            <a:chExt cx="3263472" cy="6858000"/>
          </a:xfrm>
        </p:grpSpPr>
        <p:sp>
          <p:nvSpPr>
            <p:cNvPr id="264" name="Google Shape;264;p25"/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8928528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10291391" y="6292417"/>
              <a:ext cx="1130724" cy="565583"/>
            </a:xfrm>
            <a:custGeom>
              <a:rect b="b" l="l" r="r" t="t"/>
              <a:pathLst>
                <a:path extrusionOk="0" h="565583" w="1130724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5"/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10291392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11654256" y="6295201"/>
              <a:ext cx="537744" cy="562799"/>
            </a:xfrm>
            <a:custGeom>
              <a:rect b="b" l="l" r="r" t="t"/>
              <a:pathLst>
                <a:path extrusionOk="0" h="562799" w="537744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11654256" y="4923687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5"/>
            <p:cNvSpPr/>
            <p:nvPr/>
          </p:nvSpPr>
          <p:spPr>
            <a:xfrm>
              <a:off x="11654256" y="3552173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11654256" y="2180659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5"/>
            <p:cNvSpPr/>
            <p:nvPr/>
          </p:nvSpPr>
          <p:spPr>
            <a:xfrm>
              <a:off x="11654256" y="809146"/>
              <a:ext cx="537744" cy="1125156"/>
            </a:xfrm>
            <a:custGeom>
              <a:rect b="b" l="l" r="r" t="t"/>
              <a:pathLst>
                <a:path extrusionOk="0" h="1125156" w="537744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5"/>
            <p:cNvSpPr/>
            <p:nvPr/>
          </p:nvSpPr>
          <p:spPr>
            <a:xfrm>
              <a:off x="11654256" y="0"/>
              <a:ext cx="537744" cy="562788"/>
            </a:xfrm>
            <a:custGeom>
              <a:rect b="b" l="l" r="r" t="t"/>
              <a:pathLst>
                <a:path extrusionOk="0" h="562788" w="537744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7" name="Google Shape;277;p25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8" name="Google Shape;278;p25"/>
          <p:cNvSpPr txBox="1"/>
          <p:nvPr>
            <p:ph idx="1" type="body"/>
          </p:nvPr>
        </p:nvSpPr>
        <p:spPr>
          <a:xfrm rot="5400000">
            <a:off x="1824346" y="219528"/>
            <a:ext cx="2700909" cy="550187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79" name="Google Shape;279;p25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0" name="Google Shape;280;p25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1" name="Google Shape;281;p25"/>
          <p:cNvSpPr txBox="1"/>
          <p:nvPr>
            <p:ph idx="12" type="sldNum"/>
          </p:nvPr>
        </p:nvSpPr>
        <p:spPr>
          <a:xfrm>
            <a:off x="5314860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82" name="Google Shape;282;p25"/>
          <p:cNvCxnSpPr/>
          <p:nvPr/>
        </p:nvCxnSpPr>
        <p:spPr>
          <a:xfrm>
            <a:off x="423863" y="4565333"/>
            <a:ext cx="550136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26"/>
          <p:cNvGrpSpPr/>
          <p:nvPr/>
        </p:nvGrpSpPr>
        <p:grpSpPr>
          <a:xfrm>
            <a:off x="7717736" y="0"/>
            <a:ext cx="1426265" cy="5143500"/>
            <a:chOff x="10290315" y="0"/>
            <a:chExt cx="1901686" cy="6858000"/>
          </a:xfrm>
        </p:grpSpPr>
        <p:sp>
          <p:nvSpPr>
            <p:cNvPr id="285" name="Google Shape;285;p26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6"/>
            <p:cNvSpPr/>
            <p:nvPr/>
          </p:nvSpPr>
          <p:spPr>
            <a:xfrm>
              <a:off x="11653180" y="6295093"/>
              <a:ext cx="538821" cy="562907"/>
            </a:xfrm>
            <a:custGeom>
              <a:rect b="b" l="l" r="r" t="t"/>
              <a:pathLst>
                <a:path extrusionOk="0" h="562907" w="538821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6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6"/>
            <p:cNvSpPr/>
            <p:nvPr/>
          </p:nvSpPr>
          <p:spPr>
            <a:xfrm>
              <a:off x="11653180" y="2180552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6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6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1" name="Google Shape;291;p26"/>
          <p:cNvSpPr txBox="1"/>
          <p:nvPr>
            <p:ph type="title"/>
          </p:nvPr>
        </p:nvSpPr>
        <p:spPr>
          <a:xfrm rot="5400000">
            <a:off x="5769037" y="1676007"/>
            <a:ext cx="3588449" cy="170138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2" name="Google Shape;292;p26"/>
          <p:cNvSpPr txBox="1"/>
          <p:nvPr>
            <p:ph idx="1" type="body"/>
          </p:nvPr>
        </p:nvSpPr>
        <p:spPr>
          <a:xfrm rot="5400000">
            <a:off x="1728660" y="-572325"/>
            <a:ext cx="3588449" cy="619804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93" name="Google Shape;293;p26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4" name="Google Shape;294;p26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5" name="Google Shape;295;p26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96" name="Google Shape;296;p26"/>
          <p:cNvCxnSpPr/>
          <p:nvPr/>
        </p:nvCxnSpPr>
        <p:spPr>
          <a:xfrm>
            <a:off x="423863" y="4565333"/>
            <a:ext cx="8293758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b="1" i="0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90" name="Google Shape;90;p15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5"/>
          <p:cNvSpPr txBox="1"/>
          <p:nvPr>
            <p:ph idx="10" type="dt"/>
          </p:nvPr>
        </p:nvSpPr>
        <p:spPr>
          <a:xfrm>
            <a:off x="425196" y="342900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5"/>
          <p:cNvSpPr txBox="1"/>
          <p:nvPr>
            <p:ph idx="11" type="ftr"/>
          </p:nvPr>
        </p:nvSpPr>
        <p:spPr>
          <a:xfrm>
            <a:off x="423863" y="4605814"/>
            <a:ext cx="27061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5"/>
          <p:cNvSpPr txBox="1"/>
          <p:nvPr>
            <p:ph idx="12" type="sldNum"/>
          </p:nvPr>
        </p:nvSpPr>
        <p:spPr>
          <a:xfrm>
            <a:off x="8107259" y="4605814"/>
            <a:ext cx="61036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Relationship Id="rId3" Type="http://schemas.openxmlformats.org/officeDocument/2006/relationships/hyperlink" Target="mailto:tarek.elsalti@sheridancollege.ca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who.int/news-room/fact-sheets/detail/the-top-10-causesof-death" TargetMode="External"/><Relationship Id="rId4" Type="http://schemas.openxmlformats.org/officeDocument/2006/relationships/hyperlink" Target="https://doi.org/10.1016/j.comnet.2019.03.006" TargetMode="External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apple.com/apple-watch-series-6/" TargetMode="External"/><Relationship Id="rId4" Type="http://schemas.openxmlformats.org/officeDocument/2006/relationships/hyperlink" Target="https://www.pluxbiosignals.com/collections/biosignalsplux" TargetMode="External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2" name="Google Shape;302;p27"/>
          <p:cNvPicPr preferRelativeResize="0"/>
          <p:nvPr/>
        </p:nvPicPr>
        <p:blipFill rotWithShape="1">
          <a:blip r:embed="rId3">
            <a:alphaModFix/>
          </a:blip>
          <a:srcRect b="2682" l="0" r="0" t="6957"/>
          <a:stretch/>
        </p:blipFill>
        <p:spPr>
          <a:xfrm>
            <a:off x="15" y="1"/>
            <a:ext cx="9143985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27"/>
          <p:cNvSpPr/>
          <p:nvPr/>
        </p:nvSpPr>
        <p:spPr>
          <a:xfrm>
            <a:off x="-1" y="-1"/>
            <a:ext cx="3950413" cy="5143500"/>
          </a:xfrm>
          <a:prstGeom prst="rect">
            <a:avLst/>
          </a:prstGeom>
          <a:gradFill>
            <a:gsLst>
              <a:gs pos="0">
                <a:schemeClr val="dk1"/>
              </a:gs>
              <a:gs pos="31000">
                <a:srgbClr val="000000">
                  <a:alpha val="80000"/>
                </a:srgbClr>
              </a:gs>
              <a:gs pos="100000">
                <a:srgbClr val="000000">
                  <a:alpha val="33725"/>
                </a:srgbClr>
              </a:gs>
            </a:gsLst>
            <a:path path="circle">
              <a:fillToRect b="100%" r="100%"/>
            </a:path>
            <a:tileRect l="-100%" t="-100%"/>
          </a:gra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7"/>
          <p:cNvSpPr txBox="1"/>
          <p:nvPr>
            <p:ph type="ctrTitle"/>
          </p:nvPr>
        </p:nvSpPr>
        <p:spPr>
          <a:xfrm>
            <a:off x="113044" y="576251"/>
            <a:ext cx="3837368" cy="243993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GB" sz="1500"/>
              <a:t>A New Low-Cost and Accurate Diagnostic mHealth System for Patients with COVID-19 Pneumonia</a:t>
            </a:r>
            <a:endParaRPr/>
          </a:p>
        </p:txBody>
      </p:sp>
      <p:sp>
        <p:nvSpPr>
          <p:cNvPr id="305" name="Google Shape;305;p27"/>
          <p:cNvSpPr txBox="1"/>
          <p:nvPr>
            <p:ph idx="1" type="subTitle"/>
          </p:nvPr>
        </p:nvSpPr>
        <p:spPr>
          <a:xfrm>
            <a:off x="44394" y="3638681"/>
            <a:ext cx="3837367" cy="110638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400"/>
              <a:buNone/>
            </a:pPr>
            <a:r>
              <a:rPr lang="en-GB" sz="1400">
                <a:solidFill>
                  <a:srgbClr val="F2F2F2"/>
                </a:solidFill>
              </a:rPr>
              <a:t>Dr. Tarek El Salti                Dr. Edward Sykes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2F2F2"/>
              </a:buClr>
              <a:buSzPts val="1400"/>
              <a:buNone/>
            </a:pPr>
            <a:r>
              <a:rPr lang="en-GB" sz="1400">
                <a:solidFill>
                  <a:srgbClr val="F2F2F2"/>
                </a:solidFill>
              </a:rPr>
              <a:t>Javier Nievas                      Chen Tong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r>
              <a:t/>
            </a:r>
            <a:endParaRPr/>
          </a:p>
        </p:txBody>
      </p:sp>
      <p:cxnSp>
        <p:nvCxnSpPr>
          <p:cNvPr id="306" name="Google Shape;306;p27"/>
          <p:cNvCxnSpPr/>
          <p:nvPr/>
        </p:nvCxnSpPr>
        <p:spPr>
          <a:xfrm>
            <a:off x="423863" y="4565333"/>
            <a:ext cx="3100903" cy="0"/>
          </a:xfrm>
          <a:prstGeom prst="straightConnector1">
            <a:avLst/>
          </a:prstGeom>
          <a:noFill/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307" name="Google Shape;307;p27"/>
          <p:cNvGrpSpPr/>
          <p:nvPr/>
        </p:nvGrpSpPr>
        <p:grpSpPr>
          <a:xfrm>
            <a:off x="7718810" y="0"/>
            <a:ext cx="1425190" cy="5143500"/>
            <a:chOff x="10291746" y="0"/>
            <a:chExt cx="1900254" cy="6858000"/>
          </a:xfrm>
        </p:grpSpPr>
        <p:sp>
          <p:nvSpPr>
            <p:cNvPr id="308" name="Google Shape;308;p27"/>
            <p:cNvSpPr/>
            <p:nvPr/>
          </p:nvSpPr>
          <p:spPr>
            <a:xfrm>
              <a:off x="11655829" y="809310"/>
              <a:ext cx="536171" cy="1124839"/>
            </a:xfrm>
            <a:custGeom>
              <a:rect b="b" l="l" r="r" t="t"/>
              <a:pathLst>
                <a:path extrusionOk="0" h="1124839" w="536171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27"/>
            <p:cNvSpPr/>
            <p:nvPr/>
          </p:nvSpPr>
          <p:spPr>
            <a:xfrm>
              <a:off x="10291748" y="0"/>
              <a:ext cx="1130725" cy="565362"/>
            </a:xfrm>
            <a:custGeom>
              <a:rect b="b" l="l" r="r" t="t"/>
              <a:pathLst>
                <a:path extrusionOk="0" h="565362" w="1130725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7"/>
            <p:cNvSpPr/>
            <p:nvPr/>
          </p:nvSpPr>
          <p:spPr>
            <a:xfrm>
              <a:off x="11656578" y="0"/>
              <a:ext cx="535422" cy="562344"/>
            </a:xfrm>
            <a:custGeom>
              <a:rect b="b" l="l" r="r" t="t"/>
              <a:pathLst>
                <a:path extrusionOk="0" h="562344" w="53542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27"/>
            <p:cNvSpPr/>
            <p:nvPr/>
          </p:nvSpPr>
          <p:spPr>
            <a:xfrm>
              <a:off x="11656578" y="2181112"/>
              <a:ext cx="535422" cy="1124687"/>
            </a:xfrm>
            <a:custGeom>
              <a:rect b="b" l="l" r="r" t="t"/>
              <a:pathLst>
                <a:path extrusionOk="0" h="1124687" w="535422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27"/>
            <p:cNvSpPr/>
            <p:nvPr/>
          </p:nvSpPr>
          <p:spPr>
            <a:xfrm>
              <a:off x="10291746" y="806365"/>
              <a:ext cx="1130726" cy="1130724"/>
            </a:xfrm>
            <a:custGeom>
              <a:rect b="b" l="l" r="r" t="t"/>
              <a:pathLst>
                <a:path extrusionOk="0" h="1130724" w="1130726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7"/>
            <p:cNvSpPr/>
            <p:nvPr/>
          </p:nvSpPr>
          <p:spPr>
            <a:xfrm>
              <a:off x="11656578" y="3552837"/>
              <a:ext cx="535422" cy="1124688"/>
            </a:xfrm>
            <a:custGeom>
              <a:rect b="b" l="l" r="r" t="t"/>
              <a:pathLst>
                <a:path extrusionOk="0" h="1124688" w="535422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7"/>
            <p:cNvSpPr/>
            <p:nvPr/>
          </p:nvSpPr>
          <p:spPr>
            <a:xfrm>
              <a:off x="11656642" y="6295916"/>
              <a:ext cx="535358" cy="562084"/>
            </a:xfrm>
            <a:custGeom>
              <a:rect b="b" l="l" r="r" t="t"/>
              <a:pathLst>
                <a:path extrusionOk="0" h="562084" w="535358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Icon&#10;&#10;Description automatically generated" id="315" name="Google Shape;315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56186" y="4490258"/>
            <a:ext cx="4017645" cy="509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6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Assumptions</a:t>
            </a:r>
            <a:endParaRPr sz="2500"/>
          </a:p>
        </p:txBody>
      </p:sp>
      <p:sp>
        <p:nvSpPr>
          <p:cNvPr id="378" name="Google Shape;378;p36"/>
          <p:cNvSpPr txBox="1"/>
          <p:nvPr>
            <p:ph idx="1" type="body"/>
          </p:nvPr>
        </p:nvSpPr>
        <p:spPr>
          <a:xfrm>
            <a:off x="423876" y="1177974"/>
            <a:ext cx="5724300" cy="29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70000" lnSpcReduction="20000"/>
          </a:bodyPr>
          <a:lstStyle/>
          <a:p>
            <a:pPr indent="-15621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/>
              <a:t>Healthy participants were recruited.</a:t>
            </a:r>
            <a:endParaRPr/>
          </a:p>
          <a:p>
            <a:pPr indent="-168909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800"/>
              <a:t>This research is not meant to conduct clinical trials but rather to serve as a precursor for future clinical trials.</a:t>
            </a:r>
            <a:endParaRPr sz="1800"/>
          </a:p>
          <a:p>
            <a:pPr indent="-181609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800"/>
              <a:t>Future COVID-19 Patients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5621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/>
              <a:t>The sample size of participants was small.</a:t>
            </a:r>
            <a:endParaRPr/>
          </a:p>
          <a:p>
            <a:pPr indent="-168909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800"/>
              <a:t>COVID-19 restrictions</a:t>
            </a:r>
            <a:endParaRPr sz="18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83333"/>
              <a:buNone/>
            </a:pPr>
            <a:r>
              <a:t/>
            </a:r>
            <a:endParaRPr sz="1800"/>
          </a:p>
          <a:p>
            <a:pPr indent="-15621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/>
              <a:t>The study was conducted indoors (Dzien </a:t>
            </a:r>
            <a:r>
              <a:rPr i="1" lang="en-GB"/>
              <a:t>et al.</a:t>
            </a:r>
            <a:r>
              <a:rPr lang="en-GB"/>
              <a:t>, 2021).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762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Icon&#10;&#10;Description automatically generated" id="379" name="Google Shape;379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37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999"/>
              <a:buFont typeface="Arial"/>
              <a:buNone/>
            </a:pPr>
            <a:r>
              <a:rPr lang="en-GB" sz="2777"/>
              <a:t>Methodology - Temperature Sensor Refinements</a:t>
            </a:r>
            <a:br>
              <a:rPr lang="en-GB"/>
            </a:br>
            <a:endParaRPr/>
          </a:p>
        </p:txBody>
      </p:sp>
      <p:sp>
        <p:nvSpPr>
          <p:cNvPr id="385" name="Google Shape;385;p37"/>
          <p:cNvSpPr txBox="1"/>
          <p:nvPr>
            <p:ph idx="1" type="body"/>
          </p:nvPr>
        </p:nvSpPr>
        <p:spPr>
          <a:xfrm>
            <a:off x="423875" y="1619999"/>
            <a:ext cx="5502000" cy="29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77500" lnSpcReduction="10000"/>
          </a:bodyPr>
          <a:lstStyle/>
          <a:p>
            <a:pPr indent="-157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650"/>
              <a:t>Temperature Sensor Refinements</a:t>
            </a:r>
            <a:endParaRPr sz="1650"/>
          </a:p>
          <a:p>
            <a:pPr indent="-175418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/>
              <a:t>Two digital filters were applied on the same signal path consecutively.</a:t>
            </a:r>
            <a:endParaRPr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Finite Impulse Response (FIR) and Infinite Impulse Response (IIR) filters</a:t>
            </a:r>
            <a:endParaRPr sz="1500"/>
          </a:p>
          <a:p>
            <a:pPr indent="0" lvl="0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75418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/>
              <a:t>Each time the black body had a different temperature level, we set the IIR filter to a percentage value</a:t>
            </a:r>
            <a:endParaRPr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13%</a:t>
            </a:r>
            <a:endParaRPr sz="1500"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17%</a:t>
            </a:r>
            <a:endParaRPr sz="1500"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25%</a:t>
            </a:r>
            <a:endParaRPr sz="1500"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80%</a:t>
            </a:r>
            <a:endParaRPr sz="1500"/>
          </a:p>
          <a:p>
            <a:pPr indent="-175418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1500"/>
              <a:t>100%</a:t>
            </a:r>
            <a:endParaRPr sz="1500"/>
          </a:p>
        </p:txBody>
      </p:sp>
      <p:pic>
        <p:nvPicPr>
          <p:cNvPr descr="Icon&#10;&#10;Description automatically generated" id="386" name="Google Shape;38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8"/>
          <p:cNvSpPr txBox="1"/>
          <p:nvPr>
            <p:ph type="title"/>
          </p:nvPr>
        </p:nvSpPr>
        <p:spPr>
          <a:xfrm>
            <a:off x="423863" y="513140"/>
            <a:ext cx="5395450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500"/>
              <a:t>Temperature Sensor Refinements</a:t>
            </a:r>
            <a:endParaRPr sz="3100"/>
          </a:p>
        </p:txBody>
      </p:sp>
      <p:sp>
        <p:nvSpPr>
          <p:cNvPr id="392" name="Google Shape;392;p38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635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393" name="Google Shape;393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1580"/>
            <a:ext cx="6008414" cy="38692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394" name="Google Shape;394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9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Temperature Sensor Refinements (continued)</a:t>
            </a:r>
            <a:endParaRPr sz="2500"/>
          </a:p>
        </p:txBody>
      </p:sp>
      <p:sp>
        <p:nvSpPr>
          <p:cNvPr id="400" name="Google Shape;400;p39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651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Only three IIR settings were chosen as the temperature levels were stable.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13%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17%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25%</a:t>
            </a:r>
            <a:endParaRPr sz="1400"/>
          </a:p>
          <a:p>
            <a:pPr indent="-1651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We completed the calibration process by: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Exposing the temperature sensor</a:t>
            </a:r>
            <a:endParaRPr sz="1400"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Black body with a low temperature (i.e., room temperature)</a:t>
            </a:r>
            <a:endParaRPr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Heat source with a higher temperature</a:t>
            </a:r>
            <a:endParaRPr/>
          </a:p>
        </p:txBody>
      </p:sp>
      <p:pic>
        <p:nvPicPr>
          <p:cNvPr descr="Icon&#10;&#10;Description automatically generated" id="401" name="Google Shape;401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0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Temperature Sensor Refinements (continued)</a:t>
            </a:r>
            <a:endParaRPr sz="2500"/>
          </a:p>
        </p:txBody>
      </p:sp>
      <p:sp>
        <p:nvSpPr>
          <p:cNvPr id="407" name="Google Shape;407;p40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635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408" name="Google Shape;408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1419701"/>
            <a:ext cx="5925739" cy="37237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09" name="Google Shape;409;p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1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Temperature Sensor Refinements (continued)</a:t>
            </a:r>
            <a:endParaRPr sz="2500"/>
          </a:p>
        </p:txBody>
      </p:sp>
      <p:sp>
        <p:nvSpPr>
          <p:cNvPr id="415" name="Google Shape;415;p41"/>
          <p:cNvSpPr txBox="1"/>
          <p:nvPr>
            <p:ph idx="1" type="body"/>
          </p:nvPr>
        </p:nvSpPr>
        <p:spPr>
          <a:xfrm>
            <a:off x="423863" y="1543812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651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Based on the three percentages</a:t>
            </a:r>
            <a:endParaRPr sz="1400"/>
          </a:p>
          <a:p>
            <a:pPr indent="-1905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IIR with 25% allowed the temperature sensor to have a faster stability for the temperature readings.</a:t>
            </a:r>
            <a:endParaRPr sz="1400"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IIR with 25% needs a lower number of input frames.</a:t>
            </a:r>
            <a:endParaRPr/>
          </a:p>
          <a:p>
            <a:pPr indent="0" lvl="2" marL="685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/>
          </a:p>
          <a:p>
            <a:pPr indent="-1905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This percentage balances between the speed of the filtered temperature readings and the noise levels.</a:t>
            </a:r>
            <a:endParaRPr sz="14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400"/>
          </a:p>
          <a:p>
            <a:pPr indent="-1651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Emissivity coefficient (</a:t>
            </a:r>
            <a:r>
              <a:rPr i="1" lang="en-GB" sz="1400"/>
              <a:t>E</a:t>
            </a:r>
            <a:r>
              <a:rPr lang="en-GB" sz="1400"/>
              <a:t>) was set to 95%.</a:t>
            </a:r>
            <a:endParaRPr sz="1400"/>
          </a:p>
          <a:p>
            <a:pPr indent="-1905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Based on the comparison with PC828 thermometer readings (FDA and Health Canada approved device)	</a:t>
            </a:r>
            <a:endParaRPr sz="1400"/>
          </a:p>
        </p:txBody>
      </p:sp>
      <p:pic>
        <p:nvPicPr>
          <p:cNvPr descr="Icon&#10;&#10;Description automatically generated" id="416" name="Google Shape;416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Methodology - SpO2/Pulse Rate Sensor Refinements</a:t>
            </a:r>
            <a:endParaRPr sz="2500"/>
          </a:p>
        </p:txBody>
      </p:sp>
      <p:sp>
        <p:nvSpPr>
          <p:cNvPr id="422" name="Google Shape;422;p42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For the calibration process 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We specified the sample size collected from MAX30101 to be at most fifty samples. </a:t>
            </a:r>
            <a:endParaRPr sz="14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We selected three consecutive and equal SpO2 and PR measurements.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The confidence level was specified to be at least 99%.</a:t>
            </a:r>
            <a:endParaRPr/>
          </a:p>
          <a:p>
            <a:pPr indent="0" lvl="2" marL="685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After this criterion was satisfied, the measurements were averaged.</a:t>
            </a:r>
            <a:endParaRPr sz="1400"/>
          </a:p>
        </p:txBody>
      </p:sp>
      <p:pic>
        <p:nvPicPr>
          <p:cNvPr descr="Icon&#10;&#10;Description automatically generated" id="423" name="Google Shape;423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43"/>
          <p:cNvSpPr txBox="1"/>
          <p:nvPr>
            <p:ph type="title"/>
          </p:nvPr>
        </p:nvSpPr>
        <p:spPr>
          <a:xfrm>
            <a:off x="423863" y="578167"/>
            <a:ext cx="4800749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A New COVID-19 Mobile Application</a:t>
            </a:r>
            <a:endParaRPr sz="2500"/>
          </a:p>
        </p:txBody>
      </p:sp>
      <p:sp>
        <p:nvSpPr>
          <p:cNvPr id="430" name="Google Shape;430;p43"/>
          <p:cNvSpPr txBox="1"/>
          <p:nvPr>
            <p:ph idx="1" type="body"/>
          </p:nvPr>
        </p:nvSpPr>
        <p:spPr>
          <a:xfrm>
            <a:off x="423863" y="1620012"/>
            <a:ext cx="4800749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 user-friendly Android application was designed and developed to trigger the capturing process for the following: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SpO2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Pulse Rate (PR)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Temperature</a:t>
            </a:r>
            <a:endParaRPr sz="1400"/>
          </a:p>
        </p:txBody>
      </p:sp>
      <p:grpSp>
        <p:nvGrpSpPr>
          <p:cNvPr id="431" name="Google Shape;431;p43"/>
          <p:cNvGrpSpPr/>
          <p:nvPr/>
        </p:nvGrpSpPr>
        <p:grpSpPr>
          <a:xfrm>
            <a:off x="7717736" y="0"/>
            <a:ext cx="1426265" cy="3508079"/>
            <a:chOff x="10290315" y="0"/>
            <a:chExt cx="1901686" cy="4677439"/>
          </a:xfrm>
        </p:grpSpPr>
        <p:sp>
          <p:nvSpPr>
            <p:cNvPr id="432" name="Google Shape;432;p43"/>
            <p:cNvSpPr/>
            <p:nvPr/>
          </p:nvSpPr>
          <p:spPr>
            <a:xfrm>
              <a:off x="10290315" y="0"/>
              <a:ext cx="1130724" cy="565573"/>
            </a:xfrm>
            <a:custGeom>
              <a:rect b="b" l="l" r="r" t="t"/>
              <a:pathLst>
                <a:path extrusionOk="0" h="565573" w="1130724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43"/>
            <p:cNvSpPr/>
            <p:nvPr/>
          </p:nvSpPr>
          <p:spPr>
            <a:xfrm>
              <a:off x="11653180" y="3552066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43"/>
            <p:cNvSpPr/>
            <p:nvPr/>
          </p:nvSpPr>
          <p:spPr>
            <a:xfrm>
              <a:off x="11653180" y="809039"/>
              <a:ext cx="538821" cy="1125373"/>
            </a:xfrm>
            <a:custGeom>
              <a:rect b="b" l="l" r="r" t="t"/>
              <a:pathLst>
                <a:path extrusionOk="0" h="1125373" w="538821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43"/>
            <p:cNvSpPr/>
            <p:nvPr/>
          </p:nvSpPr>
          <p:spPr>
            <a:xfrm>
              <a:off x="11653180" y="0"/>
              <a:ext cx="538821" cy="562898"/>
            </a:xfrm>
            <a:custGeom>
              <a:rect b="b" l="l" r="r" t="t"/>
              <a:pathLst>
                <a:path extrusionOk="0" h="562898" w="538821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436" name="Google Shape;436;p43"/>
          <p:cNvCxnSpPr/>
          <p:nvPr/>
        </p:nvCxnSpPr>
        <p:spPr>
          <a:xfrm>
            <a:off x="423863" y="4565333"/>
            <a:ext cx="4803279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37" name="Google Shape;437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37684" y="507683"/>
            <a:ext cx="2078831" cy="4057650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43"/>
          <p:cNvSpPr/>
          <p:nvPr/>
        </p:nvSpPr>
        <p:spPr>
          <a:xfrm>
            <a:off x="6073140" y="381000"/>
            <a:ext cx="2354580" cy="4207190"/>
          </a:xfrm>
          <a:prstGeom prst="rect">
            <a:avLst/>
          </a:prstGeom>
          <a:noFill/>
          <a:ln cap="flat" cmpd="sng" w="317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4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Findings - Study Participants</a:t>
            </a:r>
            <a:endParaRPr sz="2500"/>
          </a:p>
        </p:txBody>
      </p:sp>
      <p:sp>
        <p:nvSpPr>
          <p:cNvPr id="444" name="Google Shape;444;p44"/>
          <p:cNvSpPr txBox="1"/>
          <p:nvPr>
            <p:ph idx="1" type="body"/>
          </p:nvPr>
        </p:nvSpPr>
        <p:spPr>
          <a:xfrm>
            <a:off x="423863" y="1221300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8415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Six participants were recruited to participate in our experiments and provided their consents.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3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group of participants consisted of four males and two females.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3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range of ages</a:t>
            </a:r>
            <a:endParaRPr sz="1300"/>
          </a:p>
          <a:p>
            <a:pPr indent="-1968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male group was between twelve years of age and sixty-five years of age.</a:t>
            </a:r>
            <a:endParaRPr sz="1300"/>
          </a:p>
          <a:p>
            <a:pPr indent="-1968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female group was between eighteen years of age and sixty-five.</a:t>
            </a:r>
            <a:endParaRPr sz="13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3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Research Ethics Board’s protocols of Sheridan College (SREB No 2018-12-001-035) were followed.</a:t>
            </a:r>
            <a:endParaRPr sz="1300"/>
          </a:p>
        </p:txBody>
      </p:sp>
      <p:pic>
        <p:nvPicPr>
          <p:cNvPr descr="Icon&#10;&#10;Description automatically generated" id="445" name="Google Shape;445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45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300"/>
              <a:t>Findings - Measurement, Data Collection and Experiment Controls</a:t>
            </a:r>
            <a:endParaRPr sz="2300"/>
          </a:p>
        </p:txBody>
      </p:sp>
      <p:sp>
        <p:nvSpPr>
          <p:cNvPr id="451" name="Google Shape;451;p45"/>
          <p:cNvSpPr txBox="1"/>
          <p:nvPr>
            <p:ph idx="1" type="body"/>
          </p:nvPr>
        </p:nvSpPr>
        <p:spPr>
          <a:xfrm>
            <a:off x="423875" y="1440175"/>
            <a:ext cx="6688500" cy="3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905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delivered kit consisted of the following components: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new mHealth system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Gold standards approved by the FDA and Health Canada</a:t>
            </a:r>
            <a:endParaRPr sz="1400"/>
          </a:p>
          <a:p>
            <a:pPr indent="-2159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CMS7000 PLUS patient monitor– Contec</a:t>
            </a:r>
            <a:endParaRPr/>
          </a:p>
          <a:p>
            <a:pPr indent="-2159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PC828</a:t>
            </a:r>
            <a:endParaRPr/>
          </a:p>
          <a:p>
            <a:pPr indent="0" lvl="0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1905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new mHealth system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Samsung Galaxy A01 Core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RF-star RF-BM-ND04 – based hub (Nordic nRF52832 chip) via Bluetooth 5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Melexis’ MLX90614 DCI and MAX30101 modules.</a:t>
            </a:r>
            <a:endParaRPr sz="1400"/>
          </a:p>
        </p:txBody>
      </p:sp>
      <p:pic>
        <p:nvPicPr>
          <p:cNvPr descr="Icon&#10;&#10;Description automatically generated" id="452" name="Google Shape;452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8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About us….</a:t>
            </a:r>
            <a:endParaRPr sz="2500"/>
          </a:p>
        </p:txBody>
      </p:sp>
      <p:sp>
        <p:nvSpPr>
          <p:cNvPr id="321" name="Google Shape;321;p28"/>
          <p:cNvSpPr txBox="1"/>
          <p:nvPr>
            <p:ph idx="1" type="body"/>
          </p:nvPr>
        </p:nvSpPr>
        <p:spPr>
          <a:xfrm>
            <a:off x="423863" y="1288512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Sheridan’s Centre for Mobile Innovation (CMI):</a:t>
            </a:r>
            <a:endParaRPr/>
          </a:p>
          <a:p>
            <a:pPr indent="-1714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GB"/>
              <a:t>Mobile	</a:t>
            </a:r>
            <a:endParaRPr/>
          </a:p>
          <a:p>
            <a:pPr indent="-1714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GB"/>
              <a:t>Machine Learning</a:t>
            </a:r>
            <a:endParaRPr/>
          </a:p>
          <a:p>
            <a:pPr indent="-1714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GB"/>
              <a:t>Wearable Computing</a:t>
            </a:r>
            <a:endParaRPr/>
          </a:p>
          <a:p>
            <a:pPr indent="-1714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GB"/>
              <a:t>Augmented/Virtual Reality/Mixed Reality (AR/VR/MR)</a:t>
            </a:r>
            <a:endParaRPr/>
          </a:p>
          <a:p>
            <a:pPr indent="-1714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GB"/>
              <a:t>Internet of Things (IoT)</a:t>
            </a:r>
            <a:endParaRPr/>
          </a:p>
        </p:txBody>
      </p:sp>
      <p:pic>
        <p:nvPicPr>
          <p:cNvPr descr="Icon&#10;&#10;Description automatically generated" id="322" name="Google Shape;32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6"/>
          <p:cNvSpPr txBox="1"/>
          <p:nvPr>
            <p:ph type="title"/>
          </p:nvPr>
        </p:nvSpPr>
        <p:spPr>
          <a:xfrm>
            <a:off x="423877" y="578175"/>
            <a:ext cx="6327000" cy="9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Arial"/>
              <a:buNone/>
            </a:pPr>
            <a:r>
              <a:rPr lang="en-GB" sz="2460"/>
              <a:t>Findings - Measurement, Data Collection and Experiment Controls (continued)</a:t>
            </a:r>
            <a:endParaRPr sz="2460"/>
          </a:p>
        </p:txBody>
      </p:sp>
      <p:sp>
        <p:nvSpPr>
          <p:cNvPr id="458" name="Google Shape;458;p46"/>
          <p:cNvSpPr txBox="1"/>
          <p:nvPr>
            <p:ph idx="1" type="body"/>
          </p:nvPr>
        </p:nvSpPr>
        <p:spPr>
          <a:xfrm>
            <a:off x="423863" y="1409037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Measurements </a:t>
            </a:r>
            <a:endParaRPr sz="1400"/>
          </a:p>
          <a:p>
            <a:pPr indent="-177800" lvl="1" marL="5207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SpO2 </a:t>
            </a:r>
            <a:endParaRPr sz="1400"/>
          </a:p>
          <a:p>
            <a:pPr indent="-177800" lvl="1" marL="5207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Pulse Rate (PR)</a:t>
            </a:r>
            <a:endParaRPr sz="1400"/>
          </a:p>
          <a:p>
            <a:pPr indent="-177800" lvl="1" marL="5207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Temperature</a:t>
            </a:r>
            <a:endParaRPr sz="1400"/>
          </a:p>
          <a:p>
            <a:pPr indent="0" lvl="0" marL="5207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There were two types of trials: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Resting condition in the morning or at night (Group A)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After wall push-up exercise in the afternoon (Group B)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It was repeated until the participants felt that the intensity of the exercise was relatively hard.</a:t>
            </a:r>
            <a:endParaRPr/>
          </a:p>
        </p:txBody>
      </p:sp>
      <p:pic>
        <p:nvPicPr>
          <p:cNvPr descr="Icon&#10;&#10;Description automatically generated" id="459" name="Google Shape;459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7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Findings - Statistical Analysis</a:t>
            </a:r>
            <a:endParaRPr sz="2500"/>
          </a:p>
        </p:txBody>
      </p:sp>
      <p:sp>
        <p:nvSpPr>
          <p:cNvPr id="465" name="Google Shape;465;p47"/>
          <p:cNvSpPr txBox="1"/>
          <p:nvPr>
            <p:ph idx="1" type="body"/>
          </p:nvPr>
        </p:nvSpPr>
        <p:spPr>
          <a:xfrm>
            <a:off x="423863" y="1426921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8415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Inferential statistics were used to analyze the collected vitals with a 95% confidence level. </a:t>
            </a:r>
            <a:endParaRPr sz="1300"/>
          </a:p>
          <a:p>
            <a:pPr indent="-1968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IBM®SPSS®.</a:t>
            </a:r>
            <a:endParaRPr sz="13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GB" sz="1300"/>
              <a:t> </a:t>
            </a:r>
            <a:endParaRPr sz="13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The collected data was assumed to follow the normal distribution</a:t>
            </a:r>
            <a:endParaRPr sz="1300"/>
          </a:p>
          <a:p>
            <a:pPr indent="-1968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Sample size for each participant for each type of measurements was equal to fifty samples. </a:t>
            </a:r>
            <a:endParaRPr sz="1300"/>
          </a:p>
          <a:p>
            <a:pPr indent="-1143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3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Mixed-effect regression models were applied on each of the measured data (e.g., temperature).</a:t>
            </a:r>
            <a:endParaRPr sz="1300"/>
          </a:p>
          <a:p>
            <a:pPr indent="-19685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GB" sz="1300"/>
              <a:t>Tested the difference in the rate of change for the measured data between the gold standard device and the new system. </a:t>
            </a:r>
            <a:endParaRPr sz="1300"/>
          </a:p>
        </p:txBody>
      </p:sp>
      <p:pic>
        <p:nvPicPr>
          <p:cNvPr descr="Icon&#10;&#10;Description automatically generated" id="466" name="Google Shape;466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8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Findings - Oxygen Level, Pulse Rate and Temperature Analysis</a:t>
            </a:r>
            <a:endParaRPr sz="2500"/>
          </a:p>
        </p:txBody>
      </p:sp>
      <p:pic>
        <p:nvPicPr>
          <p:cNvPr id="472" name="Google Shape;472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016" y="1790515"/>
            <a:ext cx="4994225" cy="22404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73" name="Google Shape;473;p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9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GB" sz="2400"/>
              <a:t>Findings - Mixed Model Regressions for the Temperature (Group 1)</a:t>
            </a:r>
            <a:endParaRPr sz="2400"/>
          </a:p>
        </p:txBody>
      </p:sp>
      <p:pic>
        <p:nvPicPr>
          <p:cNvPr id="479" name="Google Shape;479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3862" y="1336054"/>
            <a:ext cx="5501875" cy="37956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80" name="Google Shape;480;p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0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GB" sz="2400"/>
              <a:t>Mixed Model Regressions for the Oxygen Level (Group 2)</a:t>
            </a:r>
            <a:endParaRPr sz="2400"/>
          </a:p>
        </p:txBody>
      </p:sp>
      <p:pic>
        <p:nvPicPr>
          <p:cNvPr id="486" name="Google Shape;48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980" y="1405031"/>
            <a:ext cx="5643800" cy="37211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87" name="Google Shape;487;p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1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GB" sz="2400"/>
              <a:t>Mixed Model Regressions for the Pulse Rate (PR) (Group 2)</a:t>
            </a:r>
            <a:endParaRPr sz="2400"/>
          </a:p>
        </p:txBody>
      </p:sp>
      <p:sp>
        <p:nvSpPr>
          <p:cNvPr id="493" name="Google Shape;493;p51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635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494" name="Google Shape;494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659" y="1455956"/>
            <a:ext cx="5718034" cy="36785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95" name="Google Shape;495;p5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52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Conclusion</a:t>
            </a:r>
            <a:endParaRPr sz="2500"/>
          </a:p>
        </p:txBody>
      </p:sp>
      <p:sp>
        <p:nvSpPr>
          <p:cNvPr id="501" name="Google Shape;501;p52"/>
          <p:cNvSpPr txBox="1"/>
          <p:nvPr>
            <p:ph idx="1" type="body"/>
          </p:nvPr>
        </p:nvSpPr>
        <p:spPr>
          <a:xfrm>
            <a:off x="423875" y="1157875"/>
            <a:ext cx="6463200" cy="29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905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In this paper, a new and low-cost mobile Health (mHealth) system was designed and developed. </a:t>
            </a:r>
            <a:endParaRPr sz="1400"/>
          </a:p>
          <a:p>
            <a:pPr indent="-1905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new system consists of the followings: </a:t>
            </a:r>
            <a:endParaRPr sz="1400"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Two refined biosensors </a:t>
            </a:r>
            <a:endParaRPr sz="1400"/>
          </a:p>
          <a:p>
            <a:pPr indent="-2032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Temperature and peripheral hemoglobin oxygen saturation (SpO2) sensors</a:t>
            </a:r>
            <a:endParaRPr/>
          </a:p>
          <a:p>
            <a:pPr indent="-2032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 new mobile application</a:t>
            </a:r>
            <a:endParaRPr sz="14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GB" sz="1400"/>
              <a:t> </a:t>
            </a:r>
            <a:endParaRPr sz="1400"/>
          </a:p>
          <a:p>
            <a:pPr indent="-1905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refinements were based on the calibration with the gold standard devices.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con&#10;&#10;Description automatically generated" id="502" name="Google Shape;502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53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Conclusion (continued)</a:t>
            </a:r>
            <a:endParaRPr sz="2500"/>
          </a:p>
        </p:txBody>
      </p:sp>
      <p:sp>
        <p:nvSpPr>
          <p:cNvPr id="508" name="Google Shape;508;p53"/>
          <p:cNvSpPr txBox="1"/>
          <p:nvPr>
            <p:ph idx="1" type="body"/>
          </p:nvPr>
        </p:nvSpPr>
        <p:spPr>
          <a:xfrm>
            <a:off x="530400" y="1265776"/>
            <a:ext cx="5502000" cy="30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For the mobile app</a:t>
            </a:r>
            <a:endParaRPr sz="1400"/>
          </a:p>
          <a:p>
            <a:pPr indent="-177800" lvl="1" marL="5207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It collects the data from those sensors via Bluetooth to display them on the screen. </a:t>
            </a:r>
            <a:endParaRPr sz="1400"/>
          </a:p>
          <a:p>
            <a:pPr indent="-177800" lvl="1" marL="520700" rtl="0" algn="l">
              <a:spcBef>
                <a:spcPts val="70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It uploads them to a private cloud (i.e., HIPPA compliant server).</a:t>
            </a:r>
            <a:endParaRPr sz="1400"/>
          </a:p>
          <a:p>
            <a:pPr indent="0" lvl="0" marL="5207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1651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 real-world analysis was completed.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relationship between the new and gold standard devices were strongly correlated.</a:t>
            </a:r>
            <a:endParaRPr sz="1400"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Pulse rate (≈ 100%)</a:t>
            </a:r>
            <a:endParaRPr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Temperature (≈ 90%) </a:t>
            </a:r>
            <a:endParaRPr/>
          </a:p>
        </p:txBody>
      </p:sp>
      <p:pic>
        <p:nvPicPr>
          <p:cNvPr descr="Icon&#10;&#10;Description automatically generated" id="509" name="Google Shape;509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54"/>
          <p:cNvSpPr txBox="1"/>
          <p:nvPr>
            <p:ph type="title"/>
          </p:nvPr>
        </p:nvSpPr>
        <p:spPr>
          <a:xfrm>
            <a:off x="423863" y="578167"/>
            <a:ext cx="5502000" cy="9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Conclusion (continued)</a:t>
            </a:r>
            <a:endParaRPr sz="2500"/>
          </a:p>
        </p:txBody>
      </p:sp>
      <p:sp>
        <p:nvSpPr>
          <p:cNvPr id="515" name="Google Shape;515;p54"/>
          <p:cNvSpPr txBox="1"/>
          <p:nvPr>
            <p:ph idx="1" type="body"/>
          </p:nvPr>
        </p:nvSpPr>
        <p:spPr>
          <a:xfrm>
            <a:off x="530400" y="1135176"/>
            <a:ext cx="5502000" cy="30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1651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A real-world analysis was completed.</a:t>
            </a:r>
            <a:endParaRPr sz="14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differences in the rate of change between the new and gold standard devices were mostly insignificant. </a:t>
            </a:r>
            <a:endParaRPr sz="1400"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SpO2 </a:t>
            </a:r>
            <a:endParaRPr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Temperature</a:t>
            </a:r>
            <a:endParaRPr/>
          </a:p>
          <a:p>
            <a:pPr indent="-1905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Pulse rate</a:t>
            </a:r>
            <a:endParaRPr/>
          </a:p>
        </p:txBody>
      </p:sp>
      <p:pic>
        <p:nvPicPr>
          <p:cNvPr descr="Icon&#10;&#10;Description automatically generated" id="516" name="Google Shape;516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0"/>
            <a:ext cx="2377441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55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Future Work</a:t>
            </a:r>
            <a:r>
              <a:rPr lang="en-GB"/>
              <a:t> </a:t>
            </a:r>
            <a:endParaRPr/>
          </a:p>
        </p:txBody>
      </p:sp>
      <p:sp>
        <p:nvSpPr>
          <p:cNvPr id="522" name="Google Shape;522;p55"/>
          <p:cNvSpPr txBox="1"/>
          <p:nvPr>
            <p:ph idx="1" type="body"/>
          </p:nvPr>
        </p:nvSpPr>
        <p:spPr>
          <a:xfrm>
            <a:off x="423863" y="1290212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sample size needs to be increased.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1400"/>
              <a:t> </a:t>
            </a:r>
            <a:endParaRPr sz="1400"/>
          </a:p>
          <a:p>
            <a:pPr indent="-1524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 sample should also include more age groups to further verify the accuracy of the new system.</a:t>
            </a:r>
            <a:endParaRPr sz="1400"/>
          </a:p>
        </p:txBody>
      </p:sp>
      <p:pic>
        <p:nvPicPr>
          <p:cNvPr descr="Icon&#10;&#10;Description automatically generated" id="523" name="Google Shape;523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9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Agenda</a:t>
            </a:r>
            <a:endParaRPr sz="2500"/>
          </a:p>
        </p:txBody>
      </p:sp>
      <p:sp>
        <p:nvSpPr>
          <p:cNvPr id="328" name="Google Shape;328;p29"/>
          <p:cNvSpPr txBox="1"/>
          <p:nvPr>
            <p:ph idx="1" type="body"/>
          </p:nvPr>
        </p:nvSpPr>
        <p:spPr>
          <a:xfrm>
            <a:off x="423863" y="1287101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Introduction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Motivation and Problem Background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Contributions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Assumptions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Methodology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Findings</a:t>
            </a:r>
            <a:endParaRPr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Conclusion and Future Work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Icon&#10;&#10;Description automatically generated" id="329" name="Google Shape;32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56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Contact Info.</a:t>
            </a:r>
            <a:endParaRPr sz="2500"/>
          </a:p>
        </p:txBody>
      </p:sp>
      <p:sp>
        <p:nvSpPr>
          <p:cNvPr id="529" name="Google Shape;529;p56"/>
          <p:cNvSpPr txBox="1"/>
          <p:nvPr>
            <p:ph idx="1" type="body"/>
          </p:nvPr>
        </p:nvSpPr>
        <p:spPr>
          <a:xfrm>
            <a:off x="423875" y="1221300"/>
            <a:ext cx="5985300" cy="3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Dr. Tarek El Salti (he/him)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Professor, Applied Computing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Faculty of Applied Science and Technology (FAST)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Trafalgar Road Campus 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1430 Trafalgar Road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Oakville, Ontario L6H 2L1</a:t>
            </a:r>
            <a:endParaRPr sz="1403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1403"/>
              <a:t>T 905 845 9430 Ext. 2950                                                                        E-mail: </a:t>
            </a:r>
            <a:r>
              <a:rPr lang="en-GB" sz="1403" u="sng">
                <a:solidFill>
                  <a:schemeClr val="hlink"/>
                </a:solidFill>
                <a:hlinkClick r:id="rId3"/>
              </a:rPr>
              <a:t>tarek.elsalti@sheridancollege.ca</a:t>
            </a:r>
            <a:r>
              <a:rPr lang="en-GB" sz="3500"/>
              <a:t>        </a:t>
            </a:r>
            <a:endParaRPr sz="3500"/>
          </a:p>
          <a:p>
            <a:pPr indent="-889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-1016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Icon&#10;&#10;Description automatically generated" id="530" name="Google Shape;530;p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71825" y="1418175"/>
            <a:ext cx="2430024" cy="2430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57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References</a:t>
            </a:r>
            <a:endParaRPr sz="2500"/>
          </a:p>
        </p:txBody>
      </p:sp>
      <p:sp>
        <p:nvSpPr>
          <p:cNvPr id="537" name="Google Shape;537;p57"/>
          <p:cNvSpPr txBox="1"/>
          <p:nvPr>
            <p:ph idx="1" type="body"/>
          </p:nvPr>
        </p:nvSpPr>
        <p:spPr>
          <a:xfrm>
            <a:off x="423875" y="1004600"/>
            <a:ext cx="5502000" cy="35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8415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World Health Organization’s (WHO) Global Health Estimates, "The top 10 causes of death", WHO. December 9, 2020. [Online]. Available: </a:t>
            </a:r>
            <a:r>
              <a:rPr lang="en-GB" sz="700" u="sng">
                <a:solidFill>
                  <a:schemeClr val="hlink"/>
                </a:solidFill>
                <a:hlinkClick r:id="rId3"/>
              </a:rPr>
              <a:t>https://www.who.int/news-room/fact-sheets/detail/the-top-10-causesof-death</a:t>
            </a:r>
            <a:r>
              <a:rPr lang="en-GB" sz="700"/>
              <a:t>, Accessed on: June 24, 2021.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b="0" i="0" lang="en-GB" sz="700" u="none" strike="noStrike"/>
              <a:t>W.-j. Guan, Z.-y. Ni, Y. Hu, et al., "Clinical Characteristics of Coronavirus Disease 2019 in China", New England Journal of Medicine, vol. 382, no. 18, pp. 1708-1720, 2020. Accessed on: June 25, 2021. [Online]. Available doi: 10.1056/NEJMoa2002032.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b="0" i="0" lang="en-GB" sz="700" u="none" strike="noStrike"/>
              <a:t>W. S. Lim, M. M. van der Eerden, R. Laing, W. G. Boersma, N. Karalus, G. I. Town, S. A. Lewis, and J. T. Macfarlane, "Defining community acquired pneumonia severity on presentation to hospital: an international derivation and validation study", Thorax, vol. 58, no. 5, pp. 377-382, 2003. Accessed on: June 25, 2021. [Online]. Available doi: 10.1136/thorax.58.5.377.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S. Mozgai, A. Hartholt and A. Rizzo, "The Passive Sensing Agent: A Multimodal Adaptive mHealth Application", IEEE International Conference on Pervasive Computing and Communications Workshops (PerCom Workshops), pp. 1-3, 2020. Accessed on: September 28, 2021. [Online]. doi: 10.1109/PerComWorkshops48775.2020.9156177.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M. N. Islam, I. Islam, K. M. Munim and A. K. M. N. Islam, "A Review on the Mobile Applications Developed for COVID-19: An Exploratory Analysis", in IEEE Access, vol. 8, pp. 145601-145610, 2020. [Online]. doi: 10.1109/ACCESS.2020.3015102.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D. Kotz, "Amulet: an open-source wrist-worn platform for mHealth research and education", the 11th International Conference on Communication Systems &amp; Networks (COMSNETS), pp. 891-897, 2019. [Online]. Available: doi: 10.1109/COMSNETS.2019.8711407.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Mrinai M. Dhanvijay, Shailaja C. Patil, "Internet of Things: A survey of enabling technologies in healthcare and its applications", Computer Networks, vol. 153, pp. 113-131, 2019. Accessed on: September 24, 2021. [Online]. Available: doi: </a:t>
            </a:r>
            <a:r>
              <a:rPr lang="en-GB" sz="700" u="sng">
                <a:solidFill>
                  <a:schemeClr val="hlink"/>
                </a:solidFill>
                <a:hlinkClick r:id="rId4"/>
              </a:rPr>
              <a:t>https://doi.org/10.1016/j.comnet.2019.03.006</a:t>
            </a:r>
            <a:r>
              <a:rPr lang="en-GB" sz="700"/>
              <a:t>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C. P. Adans-Dester et al., "Can mHealth Technology Help Mitigate the Effects of the COVID-19 Pandemic?", IEEE Open Journal of Engineering in Medicine and Biology, vol. 1, pp. 243-248, 2020. Accessed on: June 24, 2021. [Online]. Available: doi: 10.1109/OJEMB.2020.3015141.</a:t>
            </a:r>
            <a:endParaRPr sz="700"/>
          </a:p>
          <a:p>
            <a:pPr indent="-18415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/>
              <a:t>"Apple Watch Series 6". Accessed on: June 24, 2021. [Online]. Available: https://www.apple.com/apple-watch-series-6/</a:t>
            </a:r>
            <a:endParaRPr sz="700"/>
          </a:p>
          <a:p>
            <a:pPr indent="-1397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r>
              <a:t/>
            </a:r>
            <a:endParaRPr sz="700"/>
          </a:p>
        </p:txBody>
      </p:sp>
      <p:pic>
        <p:nvPicPr>
          <p:cNvPr descr="Icon&#10;&#10;Description automatically generated" id="538" name="Google Shape;538;p5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0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Introduction</a:t>
            </a:r>
            <a:endParaRPr sz="2500"/>
          </a:p>
        </p:txBody>
      </p:sp>
      <p:sp>
        <p:nvSpPr>
          <p:cNvPr id="335" name="Google Shape;335;p30"/>
          <p:cNvSpPr txBox="1"/>
          <p:nvPr>
            <p:ph idx="1" type="body"/>
          </p:nvPr>
        </p:nvSpPr>
        <p:spPr>
          <a:xfrm>
            <a:off x="423863" y="1269492"/>
            <a:ext cx="5422083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Pneumonia is still considered the primary factor for the high mortality rate worldwide (</a:t>
            </a:r>
            <a:r>
              <a:rPr i="1" lang="en-GB" sz="1200"/>
              <a:t>WHO</a:t>
            </a:r>
            <a:r>
              <a:rPr lang="en-GB" sz="1200"/>
              <a:t>, 2020).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200"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Pathogens (Guan </a:t>
            </a:r>
            <a:r>
              <a:rPr i="1" lang="en-GB" sz="1200"/>
              <a:t>et al.</a:t>
            </a:r>
            <a:r>
              <a:rPr lang="en-GB" sz="1200"/>
              <a:t>, 2020)  </a:t>
            </a:r>
            <a:endParaRPr sz="12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Influenza A</a:t>
            </a:r>
            <a:endParaRPr sz="12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Severe Acute Respiratory Syndrome CoronaVirus 2 (SARS-CoV-2) </a:t>
            </a:r>
            <a:endParaRPr sz="1200"/>
          </a:p>
          <a:p>
            <a:pPr indent="0" lvl="0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Part of the assessment process (Lim </a:t>
            </a:r>
            <a:r>
              <a:rPr i="1" lang="en-GB" sz="1200"/>
              <a:t>et al.</a:t>
            </a:r>
            <a:r>
              <a:rPr lang="en-GB" sz="1200"/>
              <a:t>, 2003) </a:t>
            </a:r>
            <a:endParaRPr sz="1200"/>
          </a:p>
          <a:p>
            <a:pPr indent="-1778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Data collection from several biometric parameters</a:t>
            </a:r>
            <a:endParaRPr sz="12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Heart rate</a:t>
            </a:r>
            <a:endParaRPr sz="12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Temperature</a:t>
            </a:r>
            <a:endParaRPr sz="12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Oxygen level in the blood</a:t>
            </a:r>
            <a:endParaRPr sz="1200"/>
          </a:p>
        </p:txBody>
      </p:sp>
      <p:pic>
        <p:nvPicPr>
          <p:cNvPr descr="Icon&#10;&#10;Description automatically generated" id="336" name="Google Shape;33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1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Introduction (continued)</a:t>
            </a:r>
            <a:endParaRPr sz="2500"/>
          </a:p>
        </p:txBody>
      </p:sp>
      <p:sp>
        <p:nvSpPr>
          <p:cNvPr id="342" name="Google Shape;342;p31"/>
          <p:cNvSpPr txBox="1"/>
          <p:nvPr>
            <p:ph idx="1" type="body"/>
          </p:nvPr>
        </p:nvSpPr>
        <p:spPr>
          <a:xfrm>
            <a:off x="423875" y="1298548"/>
            <a:ext cx="5502000" cy="3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mHealth (mobile Health) is the new frontier.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Patients self-monitor and self-assess their biometric vitals (Mozgai </a:t>
            </a:r>
            <a:r>
              <a:rPr i="1" lang="en-GB" sz="1400"/>
              <a:t>et al.</a:t>
            </a:r>
            <a:r>
              <a:rPr lang="en-GB" sz="1400"/>
              <a:t>, 2020)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Wearable biosensors</a:t>
            </a:r>
            <a:endParaRPr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Mobile applications</a:t>
            </a:r>
            <a:endParaRPr/>
          </a:p>
          <a:p>
            <a:pPr indent="0" lvl="2" marL="685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Software-Based mHealth Solutions</a:t>
            </a:r>
            <a:endParaRPr sz="1400"/>
          </a:p>
          <a:p>
            <a:pPr indent="0" lvl="1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Hardware-Based mHealth Solutions</a:t>
            </a:r>
            <a:endParaRPr sz="1400"/>
          </a:p>
        </p:txBody>
      </p:sp>
      <p:pic>
        <p:nvPicPr>
          <p:cNvPr descr="Icon&#10;&#10;Description automatically generated" id="343" name="Google Shape;34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2"/>
          <p:cNvSpPr txBox="1"/>
          <p:nvPr>
            <p:ph type="title"/>
          </p:nvPr>
        </p:nvSpPr>
        <p:spPr>
          <a:xfrm>
            <a:off x="423863" y="578167"/>
            <a:ext cx="5475350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Motivation and </a:t>
            </a:r>
            <a:br>
              <a:rPr lang="en-GB" sz="2500"/>
            </a:br>
            <a:r>
              <a:rPr lang="en-GB" sz="2500"/>
              <a:t>Problem Background</a:t>
            </a:r>
            <a:endParaRPr sz="2500"/>
          </a:p>
        </p:txBody>
      </p:sp>
      <p:sp>
        <p:nvSpPr>
          <p:cNvPr id="349" name="Google Shape;349;p32"/>
          <p:cNvSpPr txBox="1"/>
          <p:nvPr>
            <p:ph idx="1" type="body"/>
          </p:nvPr>
        </p:nvSpPr>
        <p:spPr>
          <a:xfrm>
            <a:off x="423875" y="1619999"/>
            <a:ext cx="5475300" cy="28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Software-Based mHealth Solutions</a:t>
            </a:r>
            <a:endParaRPr sz="1200"/>
          </a:p>
          <a:p>
            <a:pPr indent="-1905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Several applications were explored related to pneumonia (or COVID-19 pneumonia).</a:t>
            </a:r>
            <a:endParaRPr sz="1200"/>
          </a:p>
          <a:p>
            <a:pPr indent="-355600" lvl="2" marL="1028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lang="en-GB" sz="1200"/>
              <a:t>CURB-65 by e-MedTools</a:t>
            </a:r>
            <a:endParaRPr sz="1200"/>
          </a:p>
          <a:p>
            <a:pPr indent="-355600" lvl="2" marL="1028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lang="en-GB" sz="1200"/>
              <a:t>WHO e-Pocketbook of Hospital Care for Children</a:t>
            </a:r>
            <a:endParaRPr sz="1200"/>
          </a:p>
          <a:p>
            <a:pPr indent="-355600" lvl="2" marL="1028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lang="en-GB" sz="1200"/>
              <a:t>COVID Alert NY by New York State’s Department of Health</a:t>
            </a:r>
            <a:endParaRPr sz="1200"/>
          </a:p>
          <a:p>
            <a:pPr indent="0" lvl="0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Some of these solutions only record biometric vitals and provide guidelines.</a:t>
            </a:r>
            <a:endParaRPr sz="1200"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Other solutions trace outbreaks (Islam </a:t>
            </a:r>
            <a:r>
              <a:rPr i="1" lang="en-GB" sz="1200"/>
              <a:t>et al.</a:t>
            </a:r>
            <a:r>
              <a:rPr lang="en-GB" sz="1200"/>
              <a:t>, 2020). </a:t>
            </a:r>
            <a:endParaRPr sz="1200"/>
          </a:p>
          <a:p>
            <a:pPr indent="-1778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GB" sz="1200"/>
              <a:t>However, these solutions are only software-based mHealth solutions which do not perform actual measurements for the biometric vitals.</a:t>
            </a:r>
            <a:endParaRPr sz="1200"/>
          </a:p>
        </p:txBody>
      </p:sp>
      <p:pic>
        <p:nvPicPr>
          <p:cNvPr descr="Icon&#10;&#10;Description automatically generated" id="350" name="Google Shape;35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3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Motivation and Problem Background (continued)</a:t>
            </a:r>
            <a:endParaRPr sz="2500"/>
          </a:p>
        </p:txBody>
      </p:sp>
      <p:sp>
        <p:nvSpPr>
          <p:cNvPr id="356" name="Google Shape;356;p33"/>
          <p:cNvSpPr txBox="1"/>
          <p:nvPr>
            <p:ph idx="1" type="body"/>
          </p:nvPr>
        </p:nvSpPr>
        <p:spPr>
          <a:xfrm>
            <a:off x="423863" y="1620012"/>
            <a:ext cx="5501876" cy="29453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Hardware-based mHealth solutions 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They are more comprehensive and are showing promise in the area (Kotz, 2019).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These solutions consist of the following: 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Biometric sensors measure different vitals.</a:t>
            </a:r>
            <a:endParaRPr/>
          </a:p>
          <a:p>
            <a:pPr indent="-190500" lvl="3" marL="12065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e.g., Temperature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A mobile application collects those vitals.</a:t>
            </a:r>
            <a:endParaRPr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However, wearable biosensors are still considered under research and development (Adans-Dester </a:t>
            </a:r>
            <a:r>
              <a:rPr i="1" lang="en-GB" sz="1400"/>
              <a:t>et al.</a:t>
            </a:r>
            <a:r>
              <a:rPr lang="en-GB" sz="1400"/>
              <a:t>, 2020).</a:t>
            </a:r>
            <a:endParaRPr sz="1400"/>
          </a:p>
        </p:txBody>
      </p:sp>
      <p:pic>
        <p:nvPicPr>
          <p:cNvPr descr="Icon&#10;&#10;Description automatically generated" id="357" name="Google Shape;35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4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lang="en-GB" sz="2500"/>
              <a:t>Motivation and Problem Background (continued)</a:t>
            </a:r>
            <a:endParaRPr sz="2500"/>
          </a:p>
        </p:txBody>
      </p:sp>
      <p:sp>
        <p:nvSpPr>
          <p:cNvPr id="363" name="Google Shape;363;p34"/>
          <p:cNvSpPr txBox="1"/>
          <p:nvPr>
            <p:ph idx="1" type="body"/>
          </p:nvPr>
        </p:nvSpPr>
        <p:spPr>
          <a:xfrm>
            <a:off x="423863" y="1620012"/>
            <a:ext cx="5501876" cy="2700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Hardware-based mHealth solutions</a:t>
            </a:r>
            <a:endParaRPr sz="1400"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Even commercial mHealth solutions are not considered cost-effective.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The cost of Biosignalsplux SpO2 - Wireless Biosignals S.A. is more than $1000 USD.</a:t>
            </a:r>
            <a:endParaRPr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Many commercial products are not even FDA-approved devices.</a:t>
            </a:r>
            <a:endParaRPr sz="1400"/>
          </a:p>
          <a:p>
            <a:pPr indent="-177800" lvl="2" marL="863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/>
              <a:t>e.g., Apple Watch Series 6</a:t>
            </a:r>
            <a:endParaRPr/>
          </a:p>
          <a:p>
            <a:pPr indent="-165100" lvl="1" marL="5207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Therefore, there is a need for a cost-effective, and accurate hardware-based mHealth solution.</a:t>
            </a:r>
            <a:endParaRPr sz="1400"/>
          </a:p>
        </p:txBody>
      </p:sp>
      <p:sp>
        <p:nvSpPr>
          <p:cNvPr id="364" name="Google Shape;364;p34"/>
          <p:cNvSpPr txBox="1"/>
          <p:nvPr/>
        </p:nvSpPr>
        <p:spPr>
          <a:xfrm>
            <a:off x="0" y="4658752"/>
            <a:ext cx="6147741" cy="4385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 Products: </a:t>
            </a:r>
            <a:r>
              <a:rPr b="0" i="0" lang="en-GB" sz="1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https://www.apple.com/apple-watch-series-6/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BioSignalPlux Products: </a:t>
            </a:r>
            <a:r>
              <a:rPr lang="en-GB" sz="1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https://www.pluxbiosignals.com/collections/biosignalsplux</a:t>
            </a: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con&#10;&#10;Description automatically generated" id="365" name="Google Shape;365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5"/>
          <p:cNvSpPr txBox="1"/>
          <p:nvPr>
            <p:ph type="title"/>
          </p:nvPr>
        </p:nvSpPr>
        <p:spPr>
          <a:xfrm>
            <a:off x="423863" y="578167"/>
            <a:ext cx="5501876" cy="9517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GB" sz="2500"/>
              <a:t>Contributions</a:t>
            </a:r>
            <a:endParaRPr sz="2500"/>
          </a:p>
        </p:txBody>
      </p:sp>
      <p:sp>
        <p:nvSpPr>
          <p:cNvPr id="371" name="Google Shape;371;p35"/>
          <p:cNvSpPr txBox="1"/>
          <p:nvPr>
            <p:ph idx="1" type="body"/>
          </p:nvPr>
        </p:nvSpPr>
        <p:spPr>
          <a:xfrm>
            <a:off x="423863" y="1117712"/>
            <a:ext cx="5502000" cy="27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We presented a new mHealth system to assist in the COVID-19 pneumonia diagnosis, triage patients and assess their health status.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400"/>
          </a:p>
          <a:p>
            <a:pPr indent="-152400" lvl="0" marL="1778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sz="1400"/>
              <a:t>Based on real-world experiments, the accuracy of the new system was verified statistically against the gold standards.</a:t>
            </a:r>
            <a:endParaRPr sz="1400"/>
          </a:p>
        </p:txBody>
      </p:sp>
      <p:pic>
        <p:nvPicPr>
          <p:cNvPr descr="Icon&#10;&#10;Description automatically generated" id="372" name="Google Shape;372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4744781"/>
            <a:ext cx="2377440" cy="301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unchcardVTI">
  <a:themeElements>
    <a:clrScheme name="AnalogousFromDarkSeedRightStep">
      <a:dk1>
        <a:srgbClr val="000000"/>
      </a:dk1>
      <a:lt1>
        <a:srgbClr val="FFFFFF"/>
      </a:lt1>
      <a:dk2>
        <a:srgbClr val="1D311B"/>
      </a:dk2>
      <a:lt2>
        <a:srgbClr val="F3F0F3"/>
      </a:lt2>
      <a:accent1>
        <a:srgbClr val="4FB748"/>
      </a:accent1>
      <a:accent2>
        <a:srgbClr val="3BB165"/>
      </a:accent2>
      <a:accent3>
        <a:srgbClr val="46B199"/>
      </a:accent3>
      <a:accent4>
        <a:srgbClr val="3B9BB1"/>
      </a:accent4>
      <a:accent5>
        <a:srgbClr val="4D7CC3"/>
      </a:accent5>
      <a:accent6>
        <a:srgbClr val="4E4BB8"/>
      </a:accent6>
      <a:hlink>
        <a:srgbClr val="BF773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PunchcardVTI">
  <a:themeElements>
    <a:clrScheme name="AnalogousFromDarkSeedRightStep">
      <a:dk1>
        <a:srgbClr val="000000"/>
      </a:dk1>
      <a:lt1>
        <a:srgbClr val="FFFFFF"/>
      </a:lt1>
      <a:dk2>
        <a:srgbClr val="1D311B"/>
      </a:dk2>
      <a:lt2>
        <a:srgbClr val="F3F0F3"/>
      </a:lt2>
      <a:accent1>
        <a:srgbClr val="4FB748"/>
      </a:accent1>
      <a:accent2>
        <a:srgbClr val="3BB165"/>
      </a:accent2>
      <a:accent3>
        <a:srgbClr val="46B199"/>
      </a:accent3>
      <a:accent4>
        <a:srgbClr val="3B9BB1"/>
      </a:accent4>
      <a:accent5>
        <a:srgbClr val="4D7CC3"/>
      </a:accent5>
      <a:accent6>
        <a:srgbClr val="4E4BB8"/>
      </a:accent6>
      <a:hlink>
        <a:srgbClr val="BF773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F38F4AE8ED54586F00F944A5058BA" ma:contentTypeVersion="14" ma:contentTypeDescription="Create a new document." ma:contentTypeScope="" ma:versionID="a9b840ff050def9df17b426c25d0ea55">
  <xsd:schema xmlns:xsd="http://www.w3.org/2001/XMLSchema" xmlns:xs="http://www.w3.org/2001/XMLSchema" xmlns:p="http://schemas.microsoft.com/office/2006/metadata/properties" xmlns:ns2="e24b7d41-0ef4-4026-ab7d-eb1767ab9009" xmlns:ns3="6babe422-6366-4e8c-9314-37d5bd015495" targetNamespace="http://schemas.microsoft.com/office/2006/metadata/properties" ma:root="true" ma:fieldsID="7a3b0ed62f1bfbaf506576e3151d296b" ns2:_="" ns3:_="">
    <xsd:import namespace="e24b7d41-0ef4-4026-ab7d-eb1767ab9009"/>
    <xsd:import namespace="6babe422-6366-4e8c-9314-37d5bd0154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4b7d41-0ef4-4026-ab7d-eb1767ab9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6875b50-84de-4a3a-aee8-351b89322e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abe422-6366-4e8c-9314-37d5bd01549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8991527-3e8b-4d92-8f1a-73945854e4d3}" ma:internalName="TaxCatchAll" ma:showField="CatchAllData" ma:web="6babe422-6366-4e8c-9314-37d5bd0154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abe422-6366-4e8c-9314-37d5bd015495" xsi:nil="true"/>
    <lcf76f155ced4ddcb4097134ff3c332f xmlns="e24b7d41-0ef4-4026-ab7d-eb1767ab90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28003A-4A60-4360-9168-F0F2198B7F12}"/>
</file>

<file path=customXml/itemProps2.xml><?xml version="1.0" encoding="utf-8"?>
<ds:datastoreItem xmlns:ds="http://schemas.openxmlformats.org/officeDocument/2006/customXml" ds:itemID="{449FB12F-1691-4E8B-8522-CE6A66D7A32B}"/>
</file>

<file path=customXml/itemProps3.xml><?xml version="1.0" encoding="utf-8"?>
<ds:datastoreItem xmlns:ds="http://schemas.openxmlformats.org/officeDocument/2006/customXml" ds:itemID="{2C79994E-9425-4131-8C0E-BD485B6DB4F0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0x010100FA9F38F4AE8ED54586F00F944A5058BA</vt:lpwstr>
  </property>
</Properties>
</file>