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1" Type="http://schemas.openxmlformats.org/officeDocument/2006/relationships/slide" Target="slides/slide16.xml"/><Relationship Id="rId3" Type="http://schemas.openxmlformats.org/officeDocument/2006/relationships/presProps" Target="presProps.xml"/><Relationship Id="rId25" Type="http://schemas.openxmlformats.org/officeDocument/2006/relationships/slide" Target="slides/slide20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customXml" Target="../customXml/item3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29" Type="http://schemas.openxmlformats.org/officeDocument/2006/relationships/font" Target="fonts/Roboto-italic.fntdata"/><Relationship Id="rId16" Type="http://schemas.openxmlformats.org/officeDocument/2006/relationships/slide" Target="slides/slide11.xml"/><Relationship Id="rId24" Type="http://schemas.openxmlformats.org/officeDocument/2006/relationships/slide" Target="slides/slide19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customXml" Target="../customXml/item2.xml"/><Relationship Id="rId23" Type="http://schemas.openxmlformats.org/officeDocument/2006/relationships/slide" Target="slides/slide18.xml"/><Relationship Id="rId28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ustomXml" Target="../customXml/item1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schemas.openxmlformats.org/officeDocument/2006/relationships/font" Target="fonts/Roboto-regular.fntdata"/><Relationship Id="rId30" Type="http://schemas.openxmlformats.org/officeDocument/2006/relationships/font" Target="fonts/Roboto-boldItalic.fntdata"/><Relationship Id="rId14" Type="http://schemas.openxmlformats.org/officeDocument/2006/relationships/slide" Target="slides/slide9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679a4e17b4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679a4e17b4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679a4e17b4_0_14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679a4e17b4_0_1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679a4e17b4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679a4e17b4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679a4e17b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679a4e17b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679a4e17b4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679a4e17b4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9a4e17b4_0_14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679a4e17b4_0_1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679a4e17b4_0_14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679a4e17b4_0_14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9a4e17b4_0_14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679a4e17b4_0_1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679a4e17b4_0_14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679a4e17b4_0_1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679a4e17b4_0_1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679a4e17b4_0_1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679a4e17b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679a4e17b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679a4e17b4_0_14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679a4e17b4_0_14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679a4e17b4_0_14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679a4e17b4_0_1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679a4e17b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679a4e17b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679a4e17b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679a4e17b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79a4e17b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679a4e17b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679a4e17b4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679a4e17b4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679a4e17b4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679a4e17b4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679a4e17b4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679a4e17b4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679a4e17b4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679a4e17b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•</a:t>
            </a:r>
            <a:r>
              <a:rPr lang="en" sz="1300">
                <a:solidFill>
                  <a:schemeClr val="dk1"/>
                </a:solidFill>
              </a:rPr>
              <a:t>We will learn from one another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•We will talk about your strengths, resources, goals, motivation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•The purpose is to ‘activate’ all of the above so that you feel prepared for your next challenge (at school, work, life, etc.)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•Cameras can be the way you like it: on or off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•We’ll take turns to speak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b="0" lang="en" sz="5400">
                <a:latin typeface="Arial"/>
                <a:ea typeface="Arial"/>
                <a:cs typeface="Arial"/>
                <a:sym typeface="Arial"/>
              </a:rPr>
              <a:t>Solution-Focused</a:t>
            </a:r>
            <a:endParaRPr b="0" sz="5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5400">
                <a:latin typeface="Arial"/>
                <a:ea typeface="Arial"/>
                <a:cs typeface="Arial"/>
                <a:sym typeface="Arial"/>
              </a:rPr>
              <a:t>Student Support Group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Agnes Bielecka, EdD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en"/>
              <a:t>During the Initial Session - cd - pair activity in breakout rooms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291"/>
              <a:t>What are you proud of?</a:t>
            </a:r>
            <a:endParaRPr b="1" sz="2291"/>
          </a:p>
          <a:p>
            <a:pPr indent="-374135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How did you do that?</a:t>
            </a:r>
            <a:endParaRPr sz="2291"/>
          </a:p>
          <a:p>
            <a:pPr indent="-3741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was most useful for you to accomplish that?</a:t>
            </a:r>
            <a:endParaRPr sz="2291"/>
          </a:p>
          <a:p>
            <a:pPr indent="-3741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difference did it make to you and others?</a:t>
            </a:r>
            <a:endParaRPr sz="229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91"/>
          </a:p>
          <a:p>
            <a:pPr indent="0" lvl="0" marL="3200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291"/>
              <a:t>OR</a:t>
            </a:r>
            <a:endParaRPr b="1" sz="2291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2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291"/>
              <a:t>What are you good at?</a:t>
            </a:r>
            <a:endParaRPr b="1" sz="2291"/>
          </a:p>
          <a:p>
            <a:pPr indent="-374135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How did you learn that?</a:t>
            </a:r>
            <a:endParaRPr sz="2291"/>
          </a:p>
          <a:p>
            <a:pPr indent="-3741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was most useful to you to learn that?</a:t>
            </a:r>
            <a:endParaRPr sz="2291"/>
          </a:p>
          <a:p>
            <a:pPr indent="-374135" lvl="0" marL="457200" rtl="0" algn="l"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difference does it make to you and others?</a:t>
            </a:r>
            <a:endParaRPr sz="89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practice - </a:t>
            </a:r>
            <a:r>
              <a:rPr lang="en"/>
              <a:t>pair activity in breakout rooms - 3 minutes each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29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291"/>
              <a:t>What are you proud of?</a:t>
            </a:r>
            <a:endParaRPr b="1" sz="2291"/>
          </a:p>
          <a:p>
            <a:pPr indent="-37592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2508"/>
              <a:t>How did you do that?</a:t>
            </a:r>
            <a:endParaRPr sz="2508"/>
          </a:p>
          <a:p>
            <a:pPr indent="-3759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8"/>
              <a:t>What was most useful for you to accomplish that?</a:t>
            </a:r>
            <a:endParaRPr sz="2508"/>
          </a:p>
          <a:p>
            <a:pPr indent="-3759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8"/>
              <a:t>What difference did it make to you and others?</a:t>
            </a:r>
            <a:endParaRPr sz="2508"/>
          </a:p>
          <a:p>
            <a:pPr indent="0" lvl="0" marL="3200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291"/>
              <a:t>OR</a:t>
            </a:r>
            <a:endParaRPr b="1" sz="2291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3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29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291"/>
              <a:t>What are you good at?</a:t>
            </a:r>
            <a:endParaRPr b="1" sz="2291"/>
          </a:p>
          <a:p>
            <a:pPr indent="-374135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How did you learn that?</a:t>
            </a:r>
            <a:endParaRPr sz="2291"/>
          </a:p>
          <a:p>
            <a:pPr indent="-37413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was most useful to you to learn that?</a:t>
            </a:r>
            <a:endParaRPr sz="2291"/>
          </a:p>
          <a:p>
            <a:pPr indent="-37413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2"/>
              <a:buChar char="●"/>
            </a:pPr>
            <a:r>
              <a:rPr lang="en" sz="2291"/>
              <a:t>What difference does it make to you and others?</a:t>
            </a:r>
            <a:endParaRPr sz="89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Follow-up - big room</a:t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1)How did it feel to talk about what you are proud of or what you are good at?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2)What difference did it make to you to talk about it?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3)How did it feel to ask your partner the questions?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We Learn from One Another</a:t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800"/>
              <a:t>What was most useful to you when hearing other people’s experiences and strengths?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/>
              <a:t>•What are you impressed with? What do you appreciate learning?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/>
              <a:t>•What stood out to you?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/>
              <a:t>•What will be the one thing you want to remember or try this week?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/>
              <a:t>•Suppose you do remember or try that one thing this week, what difference will that make to you and others?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/>
              <a:t>Next Steps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During the Follow-up Session</a:t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311700" y="880850"/>
            <a:ext cx="8520600" cy="4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/>
              <a:t>Opening</a:t>
            </a:r>
            <a:endParaRPr b="1" sz="6000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needs to happen today that will tell you that attending this group’s sessions has been useful to you?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Ask your partner the following questions - pair activity</a:t>
            </a:r>
            <a:endParaRPr b="1"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What’s better for you since we last spoke?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difference does it make for you? For others?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did you contribute to that?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that something you’d like to repeat? If yes, what difference would that make to you?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no, what else is better?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5-7 minutes</a:t>
            </a:r>
            <a:endParaRPr sz="6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and Reflection</a:t>
            </a:r>
            <a:endParaRPr/>
          </a:p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Share: 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you heard ‘what’s better’ and ‘how did you contribute’ from the others you spoke with, what impressed you the most?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difference did it make to you?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</a:t>
            </a:r>
            <a:endParaRPr/>
          </a:p>
        </p:txBody>
      </p:sp>
      <p:sp>
        <p:nvSpPr>
          <p:cNvPr id="178" name="Google Shape;178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you appreciate most about your peers during today’s group? What strengths and resources do you want to remember? Learn for yourself?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was most useful about today? How was it useful?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are the most useful next steps for you as you leave here today?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Students Said</a:t>
            </a:r>
            <a:endParaRPr/>
          </a:p>
        </p:txBody>
      </p:sp>
      <p:sp>
        <p:nvSpPr>
          <p:cNvPr id="184" name="Google Shape;184;p2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“It's likely the 1st genuine compliment from anyone in my life. Period.” (Albert)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“Not a single person has ever been willing to tell me what my strengths are in my life until you did so.” (Albert)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response to the “what was useful in the session” question: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“speak freely” “reminded us of skills we have” (Grace)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“realized skills we have can help us succeed” (Sophie)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“I see myself and I see others. I am not the only one. Makes me thrive.”(Istarline)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“the session was very encouraging” (Rajani)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Students Said</a:t>
            </a:r>
            <a:endParaRPr/>
          </a:p>
        </p:txBody>
      </p:sp>
      <p:sp>
        <p:nvSpPr>
          <p:cNvPr id="190" name="Google Shape;190;p3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don’t enjoy talking about myself; happy I had the opportunity” (Thomas)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realized I have a lot to be proud of” (Ron)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am not alone; I can continue learning; I am not alone; I can do this” (Hitomi)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am not alone; others have the same challenges” (Jamie)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“This is amazing; it’s the first time I am sharing with others; it’s remarkable” (Robinson)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feel so inspired; so much motivation and support; so grateful” (Cecile)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am moving in the right direction” (Ron)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“I feel very motivated now” (Vanita)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Chat…</a:t>
            </a:r>
            <a:endParaRPr/>
          </a:p>
        </p:txBody>
      </p:sp>
      <p:sp>
        <p:nvSpPr>
          <p:cNvPr id="196" name="Google Shape;196;p3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Please, write one thing that stood out to you in this session or one thing you’d like to remember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Best Hopes for This Session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My best hopes for this session are for everyone to: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Explore the reasons AU support group was formed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Differentiate solution-focused approach from problem-focused approach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Review the activities used during the group sessions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Practice activities used during the group sessions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Hear and be blown away by students’ feedback :)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and Contact Information</a:t>
            </a:r>
            <a:endParaRPr/>
          </a:p>
        </p:txBody>
      </p:sp>
      <p:sp>
        <p:nvSpPr>
          <p:cNvPr id="202" name="Google Shape;202;p3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Please, ask now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Via email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agnes.bielecka@sheridancollege.ca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Was This Group Formed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 reason: increase students’ confidence, motivation, self-esteem (a retention strategy)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Form a community for students to see that: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They are not alone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Learn from others to cope and manage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Offer learning to others, to cope and manage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Facilitator’s personal reason: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Completion of Solution-Focused Counselling and Therapy Program (Certificate) - OISE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Completion of Brief (Solution-Focused) Coaching (Certificate) - OISE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Certified Solution-Focused Practitioner - in progress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Were Students Informed and When the Groups Ran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 </a:t>
            </a:r>
            <a:r>
              <a:rPr b="1" lang="en"/>
              <a:t>Students were informed via: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Learn Well announcement (facilitator and Learn Well team)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Slate </a:t>
            </a:r>
            <a:r>
              <a:rPr lang="en"/>
              <a:t>announcements</a:t>
            </a:r>
            <a:r>
              <a:rPr lang="en"/>
              <a:t> in courses (faculty with AD’s approval)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The groups ran in: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Spring/Summer 2022 - June, Fridays 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Fall 2022 - September and October - two two-sessions meetings </a:t>
            </a:r>
            <a:r>
              <a:rPr lang="en"/>
              <a:t>(initial and follow-up) </a:t>
            </a:r>
            <a:r>
              <a:rPr lang="en"/>
              <a:t>, am and pm options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Traditional Approach – Problem-Focused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34075"/>
            <a:ext cx="8520600" cy="368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b="1" lang="en" sz="2060"/>
              <a:t>Diagnosing the problem</a:t>
            </a:r>
            <a:endParaRPr b="1"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•Identifying the symptoms of the problems</a:t>
            </a:r>
            <a:endParaRPr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•Exploring problems’ reasons</a:t>
            </a:r>
            <a:endParaRPr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•Determining problems’ implications</a:t>
            </a:r>
            <a:endParaRPr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•Prescribing ‘treatment’</a:t>
            </a:r>
            <a:endParaRPr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b="1" lang="en" sz="2060"/>
              <a:t>Assumptions</a:t>
            </a:r>
            <a:endParaRPr b="1"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•The expert – the therapist</a:t>
            </a:r>
            <a:endParaRPr sz="2060"/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" sz="2060"/>
              <a:t>•Talking about the problem helps</a:t>
            </a:r>
            <a:endParaRPr sz="206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t/>
            </a:r>
            <a:endParaRPr sz="126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Solution-Focused Approach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017725"/>
            <a:ext cx="85206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en" sz="2400"/>
              <a:t>Focusing on solutions</a:t>
            </a:r>
            <a:endParaRPr b="1"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•Identifying strengths and resources that can lead to client’s solutions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•Co-curating solutions with the client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•Exploring ‘what works’ and ‘what’s useful’ for the client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•Brief process for long-lasting outcomes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•Applying solutions to various contexts (school → work → home → community)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en" sz="2400"/>
              <a:t>Assumptions</a:t>
            </a:r>
            <a:endParaRPr b="1"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•Collaborative approach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•The expert – the client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•Activating and talking about solutions helps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Solution-Focused Approach Good for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237"/>
              <a:t>Developing goals and commitment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•Increasing motivation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•Increasing self-efficacy (I can do it)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•Increasing self-esteem (I have value)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•Identifying own skills and accomplishments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•Increasing positivity, optimism, and appreciation</a:t>
            </a:r>
            <a:endParaRPr sz="2237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37"/>
              <a:t>•Developing self-appreciation and self-complimenting</a:t>
            </a:r>
            <a:endParaRPr sz="2237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37"/>
              <a:t>Decreasing anxiety and feeling overwhelmed</a:t>
            </a:r>
            <a:endParaRPr sz="1237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Solution-Focused Group Advantage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34075"/>
            <a:ext cx="8520600" cy="375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39285"/>
              <a:buFont typeface="Arial"/>
              <a:buNone/>
            </a:pPr>
            <a:r>
              <a:rPr lang="en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56"/>
              <a:t>Collaborative solution building: the approach is fundamentally </a:t>
            </a:r>
            <a:r>
              <a:rPr lang="en" sz="2456"/>
              <a:t>  </a:t>
            </a:r>
            <a:r>
              <a:rPr lang="en" sz="2456"/>
              <a:t>  based on collaboration</a:t>
            </a:r>
            <a:endParaRPr sz="2456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4777"/>
              <a:buFont typeface="Arial"/>
              <a:buNone/>
            </a:pPr>
            <a:r>
              <a:rPr lang="en" sz="2456"/>
              <a:t>•Strengths-based: participants hear their collective strengths</a:t>
            </a:r>
            <a:endParaRPr sz="2456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4777"/>
              <a:buFont typeface="Arial"/>
              <a:buNone/>
            </a:pPr>
            <a:r>
              <a:rPr lang="en" sz="2456"/>
              <a:t>•Fosters sense of belonging: participants feel ‘not alone’; someone else faces similar challenges</a:t>
            </a:r>
            <a:endParaRPr sz="2456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4777"/>
              <a:buFont typeface="Arial"/>
              <a:buNone/>
            </a:pPr>
            <a:r>
              <a:rPr lang="en" sz="2456"/>
              <a:t>•Group motivation: participants get motivated by peers’ ability to overcome challenges</a:t>
            </a:r>
            <a:endParaRPr sz="2456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44777"/>
              <a:buFont typeface="Arial"/>
              <a:buNone/>
            </a:pPr>
            <a:r>
              <a:rPr lang="en" sz="2456"/>
              <a:t>•Network and support system building: participants connect with one another and form a community</a:t>
            </a:r>
            <a:endParaRPr sz="2456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During the Initial Session</a:t>
            </a:r>
            <a:endParaRPr/>
          </a:p>
        </p:txBody>
      </p:sp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At the beginning - Welcome and Question: What are your best hopes for this session? Everyone speaks.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Then, group description (housekeeping)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F38F4AE8ED54586F00F944A5058BA" ma:contentTypeVersion="14" ma:contentTypeDescription="Create a new document." ma:contentTypeScope="" ma:versionID="a9b840ff050def9df17b426c25d0ea55">
  <xsd:schema xmlns:xsd="http://www.w3.org/2001/XMLSchema" xmlns:xs="http://www.w3.org/2001/XMLSchema" xmlns:p="http://schemas.microsoft.com/office/2006/metadata/properties" xmlns:ns2="e24b7d41-0ef4-4026-ab7d-eb1767ab9009" xmlns:ns3="6babe422-6366-4e8c-9314-37d5bd015495" targetNamespace="http://schemas.microsoft.com/office/2006/metadata/properties" ma:root="true" ma:fieldsID="7a3b0ed62f1bfbaf506576e3151d296b" ns2:_="" ns3:_="">
    <xsd:import namespace="e24b7d41-0ef4-4026-ab7d-eb1767ab9009"/>
    <xsd:import namespace="6babe422-6366-4e8c-9314-37d5bd0154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4b7d41-0ef4-4026-ab7d-eb1767ab9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6875b50-84de-4a3a-aee8-351b89322e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abe422-6366-4e8c-9314-37d5bd01549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8991527-3e8b-4d92-8f1a-73945854e4d3}" ma:internalName="TaxCatchAll" ma:showField="CatchAllData" ma:web="6babe422-6366-4e8c-9314-37d5bd0154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abe422-6366-4e8c-9314-37d5bd015495" xsi:nil="true"/>
    <lcf76f155ced4ddcb4097134ff3c332f xmlns="e24b7d41-0ef4-4026-ab7d-eb1767ab90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C38894-1463-425A-80F2-5F7F586A15AA}"/>
</file>

<file path=customXml/itemProps2.xml><?xml version="1.0" encoding="utf-8"?>
<ds:datastoreItem xmlns:ds="http://schemas.openxmlformats.org/officeDocument/2006/customXml" ds:itemID="{F1D3F6B8-D754-4EBD-B949-1A425D3A61CD}"/>
</file>

<file path=customXml/itemProps3.xml><?xml version="1.0" encoding="utf-8"?>
<ds:datastoreItem xmlns:ds="http://schemas.openxmlformats.org/officeDocument/2006/customXml" ds:itemID="{BB5CA019-A36B-4069-95B2-09E91BE6F7E9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0x010100FA9F38F4AE8ED54586F00F944A5058BA</vt:lpwstr>
  </property>
</Properties>
</file>