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Economica"/>
      <p:regular r:id="rId38"/>
      <p:bold r:id="rId39"/>
      <p:italic r:id="rId40"/>
      <p:boldItalic r:id="rId41"/>
    </p:embeddedFont>
    <p:embeddedFont>
      <p:font typeface="Roboto"/>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Economica-bold.fntdata"/><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Roboto-regular.fntdata"/><Relationship Id="rId47" Type="http://schemas.openxmlformats.org/officeDocument/2006/relationships/font" Target="fonts/OpenSans-bold.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Economica-italic.fntdata"/><Relationship Id="rId45" Type="http://schemas.openxmlformats.org/officeDocument/2006/relationships/font" Target="fonts/Roboto-boldItalic.fntdata"/><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49" Type="http://schemas.openxmlformats.org/officeDocument/2006/relationships/font" Target="fonts/OpenSans-boldItalic.fntdata"/><Relationship Id="rId5" Type="http://schemas.openxmlformats.org/officeDocument/2006/relationships/notesMaster" Target="notesMasters/notesMaster1.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44" Type="http://schemas.openxmlformats.org/officeDocument/2006/relationships/font" Target="fonts/Roboto-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52" Type="http://schemas.openxmlformats.org/officeDocument/2006/relationships/customXml" Target="../customXml/item3.xml"/><Relationship Id="rId43"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presProps" Target="presProps.xml"/><Relationship Id="rId46" Type="http://schemas.openxmlformats.org/officeDocument/2006/relationships/font" Target="fonts/OpenSans-regular.fntdata"/><Relationship Id="rId33" Type="http://schemas.openxmlformats.org/officeDocument/2006/relationships/slide" Target="slides/slide28.xml"/><Relationship Id="rId38" Type="http://schemas.openxmlformats.org/officeDocument/2006/relationships/font" Target="fonts/Economica-regular.fntdata"/><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font" Target="fonts/Economica-boldItalic.fntdata"/><Relationship Id="rId20" Type="http://schemas.openxmlformats.org/officeDocument/2006/relationships/slide" Target="slides/slide15.xml"/><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talmarketingresearch.c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62897571f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62897571f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2897571f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2897571f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2897571f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62897571f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011d7b1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0011d7b1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2897571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62897571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230" u="sng">
                <a:solidFill>
                  <a:srgbClr val="607D8B"/>
                </a:solidFill>
                <a:latin typeface="Economica"/>
                <a:ea typeface="Economica"/>
                <a:cs typeface="Economica"/>
                <a:sym typeface="Economica"/>
                <a:hlinkClick r:id="rId2">
                  <a:extLst>
                    <a:ext uri="{A12FA001-AC4F-418D-AE19-62706E023703}">
                      <ahyp:hlinkClr val="tx"/>
                    </a:ext>
                  </a:extLst>
                </a:hlinkClick>
              </a:rPr>
              <a:t>https://digitalmarketingresearch.ca/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70d842b43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70d842b4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011d7b18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011d7b18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011d7b18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011d7b18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2e299a63d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62e299a63d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https://digitalmarketingresearch.ca/ten-experiential-learning-insights-bsbr-analysis-1/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ee4dd0d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ee4dd0d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https://docs.google.com/document/d/1fxjIlvXflUxMaDVxPHyaABrJ3vaEqfOzeE7tyMMchcE/edit?usp=sharing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6f1ef48b9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6f1ef48b9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there is one thing to take away from this presentation….this is it. </a:t>
            </a:r>
            <a:endParaRPr/>
          </a:p>
          <a:p>
            <a:pPr indent="0" lvl="0" marL="0" rtl="0" algn="l">
              <a:spcBef>
                <a:spcPts val="0"/>
              </a:spcBef>
              <a:spcAft>
                <a:spcPts val="0"/>
              </a:spcAft>
              <a:buNone/>
            </a:pPr>
            <a:r>
              <a:rPr lang="en"/>
              <a:t>Take away - turn your course linear and guided. Lessons directly support the assignments.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ff0ae34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ff0ae34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ee4dd0ddd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ee4dd0ddd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f1ef48b9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f1ef48b9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real world business owners, the foundational aspects of digital marketing were frowned </a:t>
            </a:r>
            <a:r>
              <a:rPr lang="en"/>
              <a:t>upon. And in some cases outright anger! </a:t>
            </a:r>
            <a:endParaRPr/>
          </a:p>
          <a:p>
            <a:pPr indent="0" lvl="0" marL="0" rtl="0" algn="l">
              <a:spcBef>
                <a:spcPts val="0"/>
              </a:spcBef>
              <a:spcAft>
                <a:spcPts val="0"/>
              </a:spcAft>
              <a:buNone/>
            </a:pPr>
            <a:r>
              <a:rPr lang="en"/>
              <a:t>Take away - ensure you match up theory with the tactics. Show the line.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6f1ef48b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6f1ef48b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the content was proven and </a:t>
            </a:r>
            <a:r>
              <a:rPr lang="en"/>
              <a:t>shifted to what they felt the course should be, I was rewarded. </a:t>
            </a:r>
            <a:endParaRPr/>
          </a:p>
          <a:p>
            <a:pPr indent="0" lvl="0" marL="0" rtl="0" algn="l">
              <a:spcBef>
                <a:spcPts val="0"/>
              </a:spcBef>
              <a:spcAft>
                <a:spcPts val="0"/>
              </a:spcAft>
              <a:buNone/>
            </a:pPr>
            <a:r>
              <a:rPr lang="en"/>
              <a:t>Take away - Content as they see it and your teaching style are a duo of success. You need to sell it.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f1ef48b9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6f1ef48b9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they want what they want. Individualized is gold to the student.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6f1ef48b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6f1ef48b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ensure you have the right time period for the instruction and </a:t>
            </a:r>
            <a:r>
              <a:rPr lang="en"/>
              <a:t>assignments</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f1ef48b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6f1ef48b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Tech is a part of some courses. Also, again, they want what they want. Individualized.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6f1ef48b9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6f1ef48b9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a:t>
            </a:r>
            <a:r>
              <a:rPr lang="en"/>
              <a:t> away - they cannot just “run” with their groups.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6f1ef48b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6f1ef48b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you might be a bit like a doctor, creating pain to eventually heal the patient.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f1ef48b9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6f1ef48b9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Applied gives confidence. The Google Ads example.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6f1ef48b9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6f1ef48b9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away - lovely.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ee4dd0dd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5ee4dd0dd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7287799dc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7287799dc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62e299a63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62e299a63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72e38ea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72e38ea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ee4dd0ddd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ee4dd0ddd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722904a6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722904a6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011d7b18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011d7b18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https://www.managers.org.uk/wp-content/uploads/2021/09/employability-skills-research_work-ready-graduates.pdf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011d7b18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011d7b18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https://cengage.widen.net/content/e5oqtwwrw1/pdf/Graduate_Employability_Report---May-24-FINAL.pdf?u=fn2gt2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ee4dd0ddd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ee4dd0ddd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d6731d7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d6731d7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999736" y="270412"/>
            <a:ext cx="7724700" cy="57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0" name="Google Shape;60;p13"/>
          <p:cNvSpPr txBox="1"/>
          <p:nvPr>
            <p:ph idx="1" type="body"/>
          </p:nvPr>
        </p:nvSpPr>
        <p:spPr>
          <a:xfrm>
            <a:off x="999736" y="966600"/>
            <a:ext cx="7730700" cy="373800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dk1"/>
              </a:buClr>
              <a:buSzPts val="1700"/>
              <a:buChar char="●"/>
              <a:defRPr/>
            </a:lvl1pPr>
            <a:lvl2pPr indent="-336550" lvl="1" marL="914400" rtl="0" algn="l">
              <a:lnSpc>
                <a:spcPct val="120000"/>
              </a:lnSpc>
              <a:spcBef>
                <a:spcPts val="1200"/>
              </a:spcBef>
              <a:spcAft>
                <a:spcPts val="0"/>
              </a:spcAft>
              <a:buClr>
                <a:schemeClr val="dk1"/>
              </a:buClr>
              <a:buSzPts val="1700"/>
              <a:buChar char="○"/>
              <a:defRPr/>
            </a:lvl2pPr>
            <a:lvl3pPr indent="-336550" lvl="2" marL="1371600" rtl="0" algn="l">
              <a:lnSpc>
                <a:spcPct val="120000"/>
              </a:lnSpc>
              <a:spcBef>
                <a:spcPts val="1200"/>
              </a:spcBef>
              <a:spcAft>
                <a:spcPts val="0"/>
              </a:spcAft>
              <a:buClr>
                <a:schemeClr val="dk1"/>
              </a:buClr>
              <a:buSzPts val="1700"/>
              <a:buChar char="■"/>
              <a:defRPr/>
            </a:lvl3pPr>
            <a:lvl4pPr indent="-336550" lvl="3" marL="1828800" rtl="0" algn="l">
              <a:lnSpc>
                <a:spcPct val="120000"/>
              </a:lnSpc>
              <a:spcBef>
                <a:spcPts val="1200"/>
              </a:spcBef>
              <a:spcAft>
                <a:spcPts val="0"/>
              </a:spcAft>
              <a:buClr>
                <a:schemeClr val="dk1"/>
              </a:buClr>
              <a:buSzPts val="1700"/>
              <a:buChar char="●"/>
              <a:defRPr/>
            </a:lvl4pPr>
            <a:lvl5pPr indent="-336550" lvl="4" marL="2286000" rtl="0" algn="l">
              <a:lnSpc>
                <a:spcPct val="120000"/>
              </a:lnSpc>
              <a:spcBef>
                <a:spcPts val="1200"/>
              </a:spcBef>
              <a:spcAft>
                <a:spcPts val="0"/>
              </a:spcAft>
              <a:buClr>
                <a:schemeClr val="dk1"/>
              </a:buClr>
              <a:buSzPts val="1700"/>
              <a:buChar char="○"/>
              <a:defRPr/>
            </a:lvl5pPr>
            <a:lvl6pPr indent="-336550" lvl="5" marL="2743200" rtl="0" algn="l">
              <a:lnSpc>
                <a:spcPct val="120000"/>
              </a:lnSpc>
              <a:spcBef>
                <a:spcPts val="1200"/>
              </a:spcBef>
              <a:spcAft>
                <a:spcPts val="0"/>
              </a:spcAft>
              <a:buClr>
                <a:schemeClr val="dk1"/>
              </a:buClr>
              <a:buSzPts val="1700"/>
              <a:buChar char="■"/>
              <a:defRPr/>
            </a:lvl6pPr>
            <a:lvl7pPr indent="-336550" lvl="6" marL="3200400" rtl="0" algn="l">
              <a:lnSpc>
                <a:spcPct val="120000"/>
              </a:lnSpc>
              <a:spcBef>
                <a:spcPts val="1200"/>
              </a:spcBef>
              <a:spcAft>
                <a:spcPts val="0"/>
              </a:spcAft>
              <a:buClr>
                <a:schemeClr val="dk1"/>
              </a:buClr>
              <a:buSzPts val="1700"/>
              <a:buChar char="●"/>
              <a:defRPr/>
            </a:lvl7pPr>
            <a:lvl8pPr indent="-336550" lvl="7" marL="3657600" rtl="0" algn="l">
              <a:lnSpc>
                <a:spcPct val="120000"/>
              </a:lnSpc>
              <a:spcBef>
                <a:spcPts val="1200"/>
              </a:spcBef>
              <a:spcAft>
                <a:spcPts val="0"/>
              </a:spcAft>
              <a:buClr>
                <a:schemeClr val="dk1"/>
              </a:buClr>
              <a:buSzPts val="1700"/>
              <a:buChar char="○"/>
              <a:defRPr/>
            </a:lvl8pPr>
            <a:lvl9pPr indent="-336550" lvl="8" marL="4114800" rtl="0" algn="l">
              <a:lnSpc>
                <a:spcPct val="120000"/>
              </a:lnSpc>
              <a:spcBef>
                <a:spcPts val="1200"/>
              </a:spcBef>
              <a:spcAft>
                <a:spcPts val="1200"/>
              </a:spcAft>
              <a:buClr>
                <a:schemeClr val="dk1"/>
              </a:buClr>
              <a:buSzPts val="1700"/>
              <a:buChar char="■"/>
              <a:defRPr/>
            </a:lvl9pPr>
          </a:lstStyle>
          <a:p/>
        </p:txBody>
      </p:sp>
      <p:sp>
        <p:nvSpPr>
          <p:cNvPr id="61" name="Google Shape;61;p13"/>
          <p:cNvSpPr txBox="1"/>
          <p:nvPr>
            <p:ph idx="12" type="sldNum"/>
          </p:nvPr>
        </p:nvSpPr>
        <p:spPr>
          <a:xfrm>
            <a:off x="8152145" y="4784722"/>
            <a:ext cx="578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fsc-ccf.ca/"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igitalmarketingresearch.ca/free-digital-marketing-training-course-for-small-business-owners/" TargetMode="External"/><Relationship Id="rId4" Type="http://schemas.openxmlformats.org/officeDocument/2006/relationships/hyperlink" Target="https://digitalmarketingresearch.ca/bsbr-report-stage-1-program-design/"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igitalmarketingresearch.ca/" TargetMode="External"/><Relationship Id="rId4" Type="http://schemas.openxmlformats.org/officeDocument/2006/relationships/image" Target="../media/image20.png"/><Relationship Id="rId5" Type="http://schemas.openxmlformats.org/officeDocument/2006/relationships/hyperlink" Target="https://digitalmarketingresearch.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igitalmarketingresearch.ca/bsbr-research-stage-2-program-development/"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hyperlink" Target="https://digitalmarketingresearch.ca/ten-experiential-learning-insights-bsbr-analysis-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igitalmarketingresearch.ca/ten-experiential-learning-insights-bsbr-analysis-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igitalmarketingresearch.ca/bsbr-research-stage-2-program-development/" TargetMode="External"/><Relationship Id="rId4" Type="http://schemas.openxmlformats.org/officeDocument/2006/relationships/image" Target="../media/image4.pn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igitalmarketingresearch.ca/ten-experiential-learning-insights-bsbr-analysis-1/" TargetMode="External"/><Relationship Id="rId4" Type="http://schemas.openxmlformats.org/officeDocument/2006/relationships/image" Target="../media/image4.png"/><Relationship Id="rId5"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hyperlink" Target="https://www.managers.org.uk/wp-content/uploads/2021/09/employability-skills-research_work-ready-graduate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cengage.widen.net/content/e5oqtwwrw1/pdf/Graduate_Employability_Report---May-24-FINAL.pdf"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0" y="0"/>
            <a:ext cx="9144000" cy="5110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369475" y="907425"/>
            <a:ext cx="8171551" cy="4062375"/>
          </a:xfrm>
          <a:prstGeom prst="rect">
            <a:avLst/>
          </a:prstGeom>
          <a:noFill/>
          <a:ln>
            <a:noFill/>
          </a:ln>
        </p:spPr>
      </p:pic>
      <p:sp>
        <p:nvSpPr>
          <p:cNvPr id="135" name="Google Shape;135;p23"/>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800"/>
              <a:t>THE RESEARCHERS</a:t>
            </a:r>
            <a:endParaRPr sz="3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416425" y="87300"/>
            <a:ext cx="7738800" cy="1231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DIRECT MARKETING RESEARCH PROJECT </a:t>
            </a:r>
            <a:endParaRPr/>
          </a:p>
          <a:p>
            <a:pPr indent="0" lvl="0" marL="0" rtl="0" algn="l">
              <a:spcBef>
                <a:spcPts val="0"/>
              </a:spcBef>
              <a:spcAft>
                <a:spcPts val="0"/>
              </a:spcAft>
              <a:buNone/>
            </a:pPr>
            <a:r>
              <a:rPr i="1" lang="en" sz="3755"/>
              <a:t>BUILDING SMALL BUSINESS RESILIENCE (BSBR)</a:t>
            </a:r>
            <a:endParaRPr i="1" sz="3755"/>
          </a:p>
        </p:txBody>
      </p:sp>
      <p:sp>
        <p:nvSpPr>
          <p:cNvPr id="141" name="Google Shape;141;p24"/>
          <p:cNvSpPr txBox="1"/>
          <p:nvPr/>
        </p:nvSpPr>
        <p:spPr>
          <a:xfrm>
            <a:off x="475400" y="1318800"/>
            <a:ext cx="8098800" cy="17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chemeClr val="dk1"/>
                </a:solidFill>
                <a:highlight>
                  <a:srgbClr val="FCFCFC"/>
                </a:highlight>
              </a:rPr>
              <a:t>BSBR </a:t>
            </a:r>
            <a:r>
              <a:rPr lang="en" sz="1450">
                <a:solidFill>
                  <a:schemeClr val="dk1"/>
                </a:solidFill>
                <a:highlight>
                  <a:srgbClr val="FCFCFC"/>
                </a:highlight>
              </a:rPr>
              <a:t>Digital Marketing </a:t>
            </a:r>
            <a:r>
              <a:rPr lang="en" sz="1450">
                <a:solidFill>
                  <a:schemeClr val="dk1"/>
                </a:solidFill>
                <a:highlight>
                  <a:srgbClr val="FCFCFC"/>
                </a:highlight>
              </a:rPr>
              <a:t>Training Program has been financed by Sheridan Pilon School of Business (PSB) and funded by the Government of Canada </a:t>
            </a:r>
            <a:r>
              <a:rPr lang="en" sz="1450" u="sng">
                <a:solidFill>
                  <a:schemeClr val="hlink"/>
                </a:solidFill>
                <a:highlight>
                  <a:srgbClr val="FCFCFC"/>
                </a:highlight>
                <a:hlinkClick r:id="rId3"/>
              </a:rPr>
              <a:t>Future Skills Centre</a:t>
            </a:r>
            <a:r>
              <a:rPr lang="en" sz="1450">
                <a:solidFill>
                  <a:schemeClr val="dk1"/>
                </a:solidFill>
                <a:highlight>
                  <a:srgbClr val="FCFCFC"/>
                </a:highlight>
              </a:rPr>
              <a:t> </a:t>
            </a:r>
            <a:r>
              <a:rPr lang="en" sz="1450">
                <a:solidFill>
                  <a:schemeClr val="dk1"/>
                </a:solidFill>
                <a:highlight>
                  <a:srgbClr val="FCFCFC"/>
                </a:highlight>
              </a:rPr>
              <a:t>to aid underrepresented small </a:t>
            </a:r>
            <a:r>
              <a:rPr lang="en" sz="1450">
                <a:solidFill>
                  <a:schemeClr val="dk1"/>
                </a:solidFill>
                <a:highlight>
                  <a:srgbClr val="FCFCFC"/>
                </a:highlight>
              </a:rPr>
              <a:t>business</a:t>
            </a:r>
            <a:r>
              <a:rPr lang="en" sz="1450">
                <a:solidFill>
                  <a:schemeClr val="dk1"/>
                </a:solidFill>
                <a:highlight>
                  <a:srgbClr val="FCFCFC"/>
                </a:highlight>
              </a:rPr>
              <a:t> owners that were affected by the COVID-19 crisis. Sheridan EDGE center has supported business recruitment and </a:t>
            </a:r>
            <a:r>
              <a:rPr lang="en" sz="1450">
                <a:solidFill>
                  <a:schemeClr val="dk1"/>
                </a:solidFill>
                <a:highlight>
                  <a:srgbClr val="FCFCFC"/>
                </a:highlight>
              </a:rPr>
              <a:t>administration</a:t>
            </a:r>
            <a:r>
              <a:rPr lang="en" sz="1450">
                <a:solidFill>
                  <a:schemeClr val="dk1"/>
                </a:solidFill>
                <a:highlight>
                  <a:srgbClr val="FCFCFC"/>
                </a:highlight>
              </a:rPr>
              <a:t> of the project. </a:t>
            </a:r>
            <a:endParaRPr sz="1450">
              <a:solidFill>
                <a:schemeClr val="dk1"/>
              </a:solidFill>
              <a:highlight>
                <a:srgbClr val="FCFCFC"/>
              </a:highlight>
            </a:endParaRPr>
          </a:p>
          <a:p>
            <a:pPr indent="0" lvl="0" marL="0" rtl="0" algn="l">
              <a:spcBef>
                <a:spcPts val="0"/>
              </a:spcBef>
              <a:spcAft>
                <a:spcPts val="0"/>
              </a:spcAft>
              <a:buNone/>
            </a:pPr>
            <a:r>
              <a:t/>
            </a:r>
            <a:endParaRPr sz="1450">
              <a:solidFill>
                <a:schemeClr val="dk1"/>
              </a:solidFill>
              <a:highlight>
                <a:srgbClr val="FCFCFC"/>
              </a:highlight>
            </a:endParaRPr>
          </a:p>
          <a:p>
            <a:pPr indent="0" lvl="0" marL="0" rtl="0" algn="l">
              <a:spcBef>
                <a:spcPts val="0"/>
              </a:spcBef>
              <a:spcAft>
                <a:spcPts val="0"/>
              </a:spcAft>
              <a:buNone/>
            </a:pPr>
            <a:r>
              <a:rPr lang="en" sz="1450">
                <a:solidFill>
                  <a:schemeClr val="dk1"/>
                </a:solidFill>
                <a:highlight>
                  <a:srgbClr val="FCFCFC"/>
                </a:highlight>
              </a:rPr>
              <a:t>It was a free 12-week training program run two times to help support small businesses with their digital marketing to recover from the economic crisis brought about by COVID-19.</a:t>
            </a:r>
            <a:endParaRPr sz="1450">
              <a:solidFill>
                <a:schemeClr val="dk1"/>
              </a:solidFill>
              <a:highlight>
                <a:srgbClr val="FCFCFC"/>
              </a:highlight>
            </a:endParaRPr>
          </a:p>
        </p:txBody>
      </p:sp>
      <p:pic>
        <p:nvPicPr>
          <p:cNvPr id="142" name="Google Shape;142;p24"/>
          <p:cNvPicPr preferRelativeResize="0"/>
          <p:nvPr/>
        </p:nvPicPr>
        <p:blipFill>
          <a:blip r:embed="rId4">
            <a:alphaModFix/>
          </a:blip>
          <a:stretch>
            <a:fillRect/>
          </a:stretch>
        </p:blipFill>
        <p:spPr>
          <a:xfrm>
            <a:off x="121500" y="4151751"/>
            <a:ext cx="2419701" cy="754575"/>
          </a:xfrm>
          <a:prstGeom prst="rect">
            <a:avLst/>
          </a:prstGeom>
          <a:noFill/>
          <a:ln>
            <a:noFill/>
          </a:ln>
        </p:spPr>
      </p:pic>
      <p:pic>
        <p:nvPicPr>
          <p:cNvPr id="143" name="Google Shape;143;p24"/>
          <p:cNvPicPr preferRelativeResize="0"/>
          <p:nvPr/>
        </p:nvPicPr>
        <p:blipFill>
          <a:blip r:embed="rId5">
            <a:alphaModFix/>
          </a:blip>
          <a:stretch>
            <a:fillRect/>
          </a:stretch>
        </p:blipFill>
        <p:spPr>
          <a:xfrm>
            <a:off x="7292675" y="4262800"/>
            <a:ext cx="1591900" cy="567325"/>
          </a:xfrm>
          <a:prstGeom prst="rect">
            <a:avLst/>
          </a:prstGeom>
          <a:noFill/>
          <a:ln>
            <a:noFill/>
          </a:ln>
        </p:spPr>
      </p:pic>
      <p:pic>
        <p:nvPicPr>
          <p:cNvPr id="144" name="Google Shape;144;p24"/>
          <p:cNvPicPr preferRelativeResize="0"/>
          <p:nvPr/>
        </p:nvPicPr>
        <p:blipFill>
          <a:blip r:embed="rId6">
            <a:alphaModFix/>
          </a:blip>
          <a:stretch>
            <a:fillRect/>
          </a:stretch>
        </p:blipFill>
        <p:spPr>
          <a:xfrm>
            <a:off x="3746501" y="4311712"/>
            <a:ext cx="2094450" cy="5924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67725" y="41100"/>
            <a:ext cx="7738800" cy="68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800"/>
              <a:t>THE PARTICIPANTS</a:t>
            </a:r>
            <a:endParaRPr sz="3800"/>
          </a:p>
        </p:txBody>
      </p:sp>
      <p:sp>
        <p:nvSpPr>
          <p:cNvPr id="150" name="Google Shape;150;p25"/>
          <p:cNvSpPr txBox="1"/>
          <p:nvPr/>
        </p:nvSpPr>
        <p:spPr>
          <a:xfrm>
            <a:off x="416425" y="905025"/>
            <a:ext cx="8147100" cy="27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chemeClr val="dk1"/>
                </a:solidFill>
                <a:highlight>
                  <a:srgbClr val="FCFCFC"/>
                </a:highlight>
              </a:rPr>
              <a:t>229+ Entry Applications</a:t>
            </a:r>
            <a:endParaRPr b="1" sz="1450">
              <a:solidFill>
                <a:schemeClr val="dk1"/>
              </a:solidFill>
              <a:highlight>
                <a:srgbClr val="FCFCFC"/>
              </a:highlight>
            </a:endParaRPr>
          </a:p>
          <a:p>
            <a:pPr indent="0" lvl="0" marL="0" rtl="0" algn="l">
              <a:spcBef>
                <a:spcPts val="0"/>
              </a:spcBef>
              <a:spcAft>
                <a:spcPts val="0"/>
              </a:spcAft>
              <a:buNone/>
            </a:pPr>
            <a:r>
              <a:t/>
            </a:r>
            <a:endParaRPr b="1" sz="550">
              <a:solidFill>
                <a:schemeClr val="dk1"/>
              </a:solidFill>
              <a:highlight>
                <a:srgbClr val="FCFCFC"/>
              </a:highlight>
            </a:endParaRPr>
          </a:p>
          <a:p>
            <a:pPr indent="0" lvl="0" marL="0" rtl="0" algn="l">
              <a:spcBef>
                <a:spcPts val="0"/>
              </a:spcBef>
              <a:spcAft>
                <a:spcPts val="0"/>
              </a:spcAft>
              <a:buNone/>
            </a:pPr>
            <a:r>
              <a:rPr lang="en" sz="1150" u="sng">
                <a:solidFill>
                  <a:schemeClr val="hlink"/>
                </a:solidFill>
                <a:highlight>
                  <a:srgbClr val="FCFCFC"/>
                </a:highlight>
                <a:hlinkClick r:id="rId3"/>
              </a:rPr>
              <a:t>https://digitalmarketingresearch.ca/free-digital-marketing-training-course-for-small-business-owners/</a:t>
            </a:r>
            <a:endParaRPr sz="1150">
              <a:solidFill>
                <a:schemeClr val="dk1"/>
              </a:solidFill>
              <a:highlight>
                <a:srgbClr val="FCFCFC"/>
              </a:highlight>
            </a:endParaRPr>
          </a:p>
          <a:p>
            <a:pPr indent="0" lvl="0" marL="0" rtl="0" algn="l">
              <a:spcBef>
                <a:spcPts val="0"/>
              </a:spcBef>
              <a:spcAft>
                <a:spcPts val="0"/>
              </a:spcAft>
              <a:buNone/>
            </a:pPr>
            <a:r>
              <a:t/>
            </a:r>
            <a:endParaRPr sz="1450">
              <a:solidFill>
                <a:schemeClr val="dk1"/>
              </a:solidFill>
              <a:highlight>
                <a:srgbClr val="FCFCFC"/>
              </a:highlight>
            </a:endParaRPr>
          </a:p>
          <a:p>
            <a:pPr indent="0" lvl="0" marL="0" rtl="0" algn="l">
              <a:spcBef>
                <a:spcPts val="0"/>
              </a:spcBef>
              <a:spcAft>
                <a:spcPts val="0"/>
              </a:spcAft>
              <a:buNone/>
            </a:pPr>
            <a:r>
              <a:t/>
            </a:r>
            <a:endParaRPr sz="1450">
              <a:solidFill>
                <a:schemeClr val="dk1"/>
              </a:solidFill>
              <a:highlight>
                <a:srgbClr val="FCFCFC"/>
              </a:highlight>
            </a:endParaRPr>
          </a:p>
          <a:p>
            <a:pPr indent="0" lvl="0" marL="0" rtl="0" algn="l">
              <a:spcBef>
                <a:spcPts val="0"/>
              </a:spcBef>
              <a:spcAft>
                <a:spcPts val="0"/>
              </a:spcAft>
              <a:buNone/>
            </a:pPr>
            <a:r>
              <a:rPr b="1" lang="en" sz="1450">
                <a:solidFill>
                  <a:schemeClr val="dk1"/>
                </a:solidFill>
                <a:highlight>
                  <a:srgbClr val="FCFCFC"/>
                </a:highlight>
              </a:rPr>
              <a:t>52+ Course Participants</a:t>
            </a:r>
            <a:endParaRPr b="1" sz="1450">
              <a:solidFill>
                <a:schemeClr val="dk1"/>
              </a:solidFill>
              <a:highlight>
                <a:srgbClr val="FCFCFC"/>
              </a:highlight>
            </a:endParaRPr>
          </a:p>
          <a:p>
            <a:pPr indent="0" lvl="0" marL="0" rtl="0" algn="l">
              <a:spcBef>
                <a:spcPts val="0"/>
              </a:spcBef>
              <a:spcAft>
                <a:spcPts val="0"/>
              </a:spcAft>
              <a:buNone/>
            </a:pPr>
            <a:r>
              <a:t/>
            </a:r>
            <a:endParaRPr sz="550">
              <a:solidFill>
                <a:schemeClr val="dk1"/>
              </a:solidFill>
              <a:highlight>
                <a:srgbClr val="FCFCFC"/>
              </a:highlight>
            </a:endParaRPr>
          </a:p>
          <a:p>
            <a:pPr indent="0" lvl="0" marL="0" rtl="0" algn="l">
              <a:spcBef>
                <a:spcPts val="0"/>
              </a:spcBef>
              <a:spcAft>
                <a:spcPts val="0"/>
              </a:spcAft>
              <a:buNone/>
            </a:pPr>
            <a:r>
              <a:rPr lang="en" sz="1450">
                <a:solidFill>
                  <a:schemeClr val="dk1"/>
                </a:solidFill>
                <a:highlight>
                  <a:srgbClr val="FCFCFC"/>
                </a:highlight>
              </a:rPr>
              <a:t>Alpha Course 1st Cohort (Fall 2021)</a:t>
            </a:r>
            <a:endParaRPr sz="1450">
              <a:solidFill>
                <a:schemeClr val="dk1"/>
              </a:solidFill>
              <a:highlight>
                <a:srgbClr val="FCFCFC"/>
              </a:highlight>
            </a:endParaRPr>
          </a:p>
          <a:p>
            <a:pPr indent="0" lvl="0" marL="0" rtl="0" algn="l">
              <a:spcBef>
                <a:spcPts val="0"/>
              </a:spcBef>
              <a:spcAft>
                <a:spcPts val="0"/>
              </a:spcAft>
              <a:buNone/>
            </a:pPr>
            <a:r>
              <a:rPr lang="en" sz="1150" u="sng">
                <a:solidFill>
                  <a:schemeClr val="hlink"/>
                </a:solidFill>
                <a:highlight>
                  <a:srgbClr val="FCFCFC"/>
                </a:highlight>
                <a:hlinkClick r:id="rId4"/>
              </a:rPr>
              <a:t>https://digitalmarketingresearch.ca/bsbr-report-stage-1-program-design/</a:t>
            </a:r>
            <a:endParaRPr sz="1150">
              <a:solidFill>
                <a:schemeClr val="dk1"/>
              </a:solidFill>
              <a:highlight>
                <a:srgbClr val="FCFCFC"/>
              </a:highlight>
            </a:endParaRPr>
          </a:p>
          <a:p>
            <a:pPr indent="0" lvl="0" marL="0" rtl="0" algn="l">
              <a:spcBef>
                <a:spcPts val="0"/>
              </a:spcBef>
              <a:spcAft>
                <a:spcPts val="0"/>
              </a:spcAft>
              <a:buNone/>
            </a:pPr>
            <a:r>
              <a:rPr lang="en" sz="1450">
                <a:solidFill>
                  <a:schemeClr val="dk1"/>
                </a:solidFill>
                <a:highlight>
                  <a:srgbClr val="FCFCFC"/>
                </a:highlight>
              </a:rPr>
              <a:t>19 Participants Selected </a:t>
            </a:r>
            <a:endParaRPr sz="1450">
              <a:solidFill>
                <a:schemeClr val="dk1"/>
              </a:solidFill>
              <a:highlight>
                <a:srgbClr val="FCFCFC"/>
              </a:highlight>
            </a:endParaRPr>
          </a:p>
          <a:p>
            <a:pPr indent="0" lvl="0" marL="0" rtl="0" algn="l">
              <a:spcBef>
                <a:spcPts val="0"/>
              </a:spcBef>
              <a:spcAft>
                <a:spcPts val="0"/>
              </a:spcAft>
              <a:buNone/>
            </a:pPr>
            <a:r>
              <a:t/>
            </a:r>
            <a:endParaRPr sz="1450">
              <a:solidFill>
                <a:schemeClr val="dk1"/>
              </a:solidFill>
              <a:highlight>
                <a:srgbClr val="FCFCFC"/>
              </a:highlight>
            </a:endParaRPr>
          </a:p>
          <a:p>
            <a:pPr indent="0" lvl="0" marL="0" rtl="0" algn="l">
              <a:spcBef>
                <a:spcPts val="0"/>
              </a:spcBef>
              <a:spcAft>
                <a:spcPts val="0"/>
              </a:spcAft>
              <a:buNone/>
            </a:pPr>
            <a:r>
              <a:rPr lang="en" sz="1450">
                <a:solidFill>
                  <a:schemeClr val="dk1"/>
                </a:solidFill>
                <a:highlight>
                  <a:srgbClr val="FCFCFC"/>
                </a:highlight>
              </a:rPr>
              <a:t>Beta Course 2nd Cohort (Winter 2022)</a:t>
            </a:r>
            <a:endParaRPr sz="1450">
              <a:solidFill>
                <a:schemeClr val="dk1"/>
              </a:solidFill>
              <a:highlight>
                <a:srgbClr val="FCFCFC"/>
              </a:highlight>
            </a:endParaRPr>
          </a:p>
          <a:p>
            <a:pPr indent="0" lvl="0" marL="0" rtl="0" algn="l">
              <a:spcBef>
                <a:spcPts val="0"/>
              </a:spcBef>
              <a:spcAft>
                <a:spcPts val="0"/>
              </a:spcAft>
              <a:buNone/>
            </a:pPr>
            <a:r>
              <a:rPr lang="en" sz="1450">
                <a:solidFill>
                  <a:schemeClr val="dk1"/>
                </a:solidFill>
                <a:highlight>
                  <a:srgbClr val="FCFCFC"/>
                </a:highlight>
              </a:rPr>
              <a:t>33 Participants Selected</a:t>
            </a:r>
            <a:endParaRPr sz="1500">
              <a:solidFill>
                <a:schemeClr val="dk1"/>
              </a:solidFill>
            </a:endParaRPr>
          </a:p>
        </p:txBody>
      </p:sp>
      <p:pic>
        <p:nvPicPr>
          <p:cNvPr id="151" name="Google Shape;151;p25"/>
          <p:cNvPicPr preferRelativeResize="0"/>
          <p:nvPr/>
        </p:nvPicPr>
        <p:blipFill>
          <a:blip r:embed="rId5">
            <a:alphaModFix/>
          </a:blip>
          <a:stretch>
            <a:fillRect/>
          </a:stretch>
        </p:blipFill>
        <p:spPr>
          <a:xfrm>
            <a:off x="121500" y="4151751"/>
            <a:ext cx="2419701" cy="754575"/>
          </a:xfrm>
          <a:prstGeom prst="rect">
            <a:avLst/>
          </a:prstGeom>
          <a:noFill/>
          <a:ln>
            <a:noFill/>
          </a:ln>
        </p:spPr>
      </p:pic>
      <p:pic>
        <p:nvPicPr>
          <p:cNvPr id="152" name="Google Shape;152;p25"/>
          <p:cNvPicPr preferRelativeResize="0"/>
          <p:nvPr/>
        </p:nvPicPr>
        <p:blipFill>
          <a:blip r:embed="rId6">
            <a:alphaModFix/>
          </a:blip>
          <a:stretch>
            <a:fillRect/>
          </a:stretch>
        </p:blipFill>
        <p:spPr>
          <a:xfrm>
            <a:off x="7368875" y="4339000"/>
            <a:ext cx="1591900" cy="567325"/>
          </a:xfrm>
          <a:prstGeom prst="rect">
            <a:avLst/>
          </a:prstGeom>
          <a:noFill/>
          <a:ln>
            <a:noFill/>
          </a:ln>
        </p:spPr>
      </p:pic>
      <p:pic>
        <p:nvPicPr>
          <p:cNvPr id="153" name="Google Shape;153;p25"/>
          <p:cNvPicPr preferRelativeResize="0"/>
          <p:nvPr/>
        </p:nvPicPr>
        <p:blipFill>
          <a:blip r:embed="rId7">
            <a:alphaModFix/>
          </a:blip>
          <a:stretch>
            <a:fillRect/>
          </a:stretch>
        </p:blipFill>
        <p:spPr>
          <a:xfrm>
            <a:off x="3746501" y="4311712"/>
            <a:ext cx="2094450" cy="592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6">
            <a:hlinkClick r:id="rId3"/>
          </p:cNvPr>
          <p:cNvPicPr preferRelativeResize="0"/>
          <p:nvPr/>
        </p:nvPicPr>
        <p:blipFill>
          <a:blip r:embed="rId4">
            <a:alphaModFix/>
          </a:blip>
          <a:stretch>
            <a:fillRect/>
          </a:stretch>
        </p:blipFill>
        <p:spPr>
          <a:xfrm>
            <a:off x="426488" y="818725"/>
            <a:ext cx="7913524" cy="3737825"/>
          </a:xfrm>
          <a:prstGeom prst="rect">
            <a:avLst/>
          </a:prstGeom>
          <a:noFill/>
          <a:ln>
            <a:noFill/>
          </a:ln>
        </p:spPr>
      </p:pic>
      <p:sp>
        <p:nvSpPr>
          <p:cNvPr id="159" name="Google Shape;159;p26"/>
          <p:cNvSpPr txBox="1"/>
          <p:nvPr>
            <p:ph type="title"/>
          </p:nvPr>
        </p:nvSpPr>
        <p:spPr>
          <a:xfrm>
            <a:off x="426500" y="4473950"/>
            <a:ext cx="5751900" cy="586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2230" u="sng">
                <a:solidFill>
                  <a:schemeClr val="hlink"/>
                </a:solidFill>
                <a:hlinkClick r:id="rId5"/>
              </a:rPr>
              <a:t>https://digitalmarketingresearch.ca/</a:t>
            </a:r>
            <a:endParaRPr sz="2230"/>
          </a:p>
        </p:txBody>
      </p:sp>
      <p:sp>
        <p:nvSpPr>
          <p:cNvPr id="160" name="Google Shape;160;p26"/>
          <p:cNvSpPr txBox="1"/>
          <p:nvPr>
            <p:ph type="title"/>
          </p:nvPr>
        </p:nvSpPr>
        <p:spPr>
          <a:xfrm>
            <a:off x="311700" y="47950"/>
            <a:ext cx="8520600" cy="71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THE RESEARCH </a:t>
            </a:r>
            <a:endParaRPr sz="3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67750" y="-3050"/>
            <a:ext cx="7738800" cy="567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FUNDAMENTAL RESEARCH QUESTIONS</a:t>
            </a:r>
            <a:endParaRPr i="1" sz="3755"/>
          </a:p>
        </p:txBody>
      </p:sp>
      <p:sp>
        <p:nvSpPr>
          <p:cNvPr id="166" name="Google Shape;166;p27"/>
          <p:cNvSpPr txBox="1"/>
          <p:nvPr/>
        </p:nvSpPr>
        <p:spPr>
          <a:xfrm>
            <a:off x="522600" y="1044025"/>
            <a:ext cx="8098800" cy="341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t>Q1</a:t>
            </a:r>
            <a:r>
              <a:rPr lang="en" sz="1700"/>
              <a:t>: Curriculum design and training methodology. Applied course design for adult learners; </a:t>
            </a:r>
            <a:r>
              <a:rPr lang="en" sz="1700">
                <a:solidFill>
                  <a:schemeClr val="dk1"/>
                </a:solidFill>
                <a:highlight>
                  <a:srgbClr val="FFFFFF"/>
                </a:highlight>
              </a:rPr>
              <a:t>adapting learning materials and teaching styles from the classroom to adult education and taking insights back to the classroom.</a:t>
            </a:r>
            <a:endParaRPr sz="1700"/>
          </a:p>
          <a:p>
            <a:pPr indent="0" lvl="0" marL="0" rtl="0" algn="l">
              <a:lnSpc>
                <a:spcPct val="115000"/>
              </a:lnSpc>
              <a:spcBef>
                <a:spcPts val="0"/>
              </a:spcBef>
              <a:spcAft>
                <a:spcPts val="0"/>
              </a:spcAft>
              <a:buNone/>
            </a:pPr>
            <a:r>
              <a:rPr b="1" i="1" lang="en" sz="1700">
                <a:highlight>
                  <a:srgbClr val="FFFF00"/>
                </a:highlight>
              </a:rPr>
              <a:t>Looking at the course</a:t>
            </a:r>
            <a:r>
              <a:rPr b="1" i="1" lang="en" sz="1700">
                <a:highlight>
                  <a:srgbClr val="FFFF00"/>
                </a:highlight>
              </a:rPr>
              <a:t> build through an academic teaching lens.</a:t>
            </a:r>
            <a:r>
              <a:rPr b="1" i="1" lang="en" sz="1700">
                <a:highlight>
                  <a:srgbClr val="FFFF00"/>
                </a:highlight>
              </a:rPr>
              <a:t> </a:t>
            </a:r>
            <a:endParaRPr b="1" i="1" sz="1700">
              <a:highlight>
                <a:srgbClr val="FFFF00"/>
              </a:highlight>
            </a:endParaRPr>
          </a:p>
          <a:p>
            <a:pPr indent="0" lvl="0" marL="0" rtl="0" algn="l">
              <a:lnSpc>
                <a:spcPct val="115000"/>
              </a:lnSpc>
              <a:spcBef>
                <a:spcPts val="0"/>
              </a:spcBef>
              <a:spcAft>
                <a:spcPts val="0"/>
              </a:spcAft>
              <a:buNone/>
            </a:pPr>
            <a:r>
              <a:t/>
            </a:r>
            <a:endParaRPr sz="1700"/>
          </a:p>
          <a:p>
            <a:pPr indent="0" lvl="0" marL="0" rtl="0" algn="l">
              <a:lnSpc>
                <a:spcPct val="115000"/>
              </a:lnSpc>
              <a:spcBef>
                <a:spcPts val="0"/>
              </a:spcBef>
              <a:spcAft>
                <a:spcPts val="0"/>
              </a:spcAft>
              <a:buNone/>
            </a:pPr>
            <a:r>
              <a:rPr b="1" lang="en" sz="1700"/>
              <a:t>Q2</a:t>
            </a:r>
            <a:r>
              <a:rPr lang="en" sz="1700"/>
              <a:t>: Effectiveness of the training course for business digital marketing performance. Looking at </a:t>
            </a:r>
            <a:r>
              <a:rPr lang="en" sz="1700">
                <a:solidFill>
                  <a:schemeClr val="dk1"/>
                </a:solidFill>
                <a:highlight>
                  <a:srgbClr val="FFFFFF"/>
                </a:highlight>
              </a:rPr>
              <a:t>tangible business outcomes including ROI, revenue and profit, digital performance (audience reach and engagement).</a:t>
            </a:r>
            <a:endParaRPr sz="1700"/>
          </a:p>
          <a:p>
            <a:pPr indent="0" lvl="0" marL="0" rtl="0" algn="l">
              <a:lnSpc>
                <a:spcPct val="115000"/>
              </a:lnSpc>
              <a:spcBef>
                <a:spcPts val="0"/>
              </a:spcBef>
              <a:spcAft>
                <a:spcPts val="0"/>
              </a:spcAft>
              <a:buNone/>
            </a:pPr>
            <a:r>
              <a:rPr b="1" i="1" lang="en" sz="1700"/>
              <a:t>How well the digital marketing training works in terms of the </a:t>
            </a:r>
            <a:r>
              <a:rPr b="1" i="1" lang="en" sz="1700"/>
              <a:t>business success</a:t>
            </a:r>
            <a:r>
              <a:rPr b="1" i="1" lang="en" sz="1700"/>
              <a:t>. </a:t>
            </a:r>
            <a:endParaRPr b="1" i="1" sz="1700"/>
          </a:p>
          <a:p>
            <a:pPr indent="0" lvl="0" marL="0" rtl="0" algn="l">
              <a:spcBef>
                <a:spcPts val="0"/>
              </a:spcBef>
              <a:spcAft>
                <a:spcPts val="0"/>
              </a:spcAft>
              <a:buNone/>
            </a:pPr>
            <a:r>
              <a:t/>
            </a:r>
            <a:endParaRPr sz="1450">
              <a:solidFill>
                <a:schemeClr val="dk1"/>
              </a:solidFill>
              <a:highlight>
                <a:srgbClr val="FCFCFC"/>
              </a:highlight>
            </a:endParaRPr>
          </a:p>
        </p:txBody>
      </p:sp>
      <p:pic>
        <p:nvPicPr>
          <p:cNvPr id="167" name="Google Shape;167;p27"/>
          <p:cNvPicPr preferRelativeResize="0"/>
          <p:nvPr/>
        </p:nvPicPr>
        <p:blipFill>
          <a:blip r:embed="rId3">
            <a:alphaModFix/>
          </a:blip>
          <a:stretch>
            <a:fillRect/>
          </a:stretch>
        </p:blipFill>
        <p:spPr>
          <a:xfrm>
            <a:off x="121500" y="4151751"/>
            <a:ext cx="2419701" cy="754575"/>
          </a:xfrm>
          <a:prstGeom prst="rect">
            <a:avLst/>
          </a:prstGeom>
          <a:noFill/>
          <a:ln>
            <a:noFill/>
          </a:ln>
        </p:spPr>
      </p:pic>
      <p:pic>
        <p:nvPicPr>
          <p:cNvPr id="168" name="Google Shape;168;p27"/>
          <p:cNvPicPr preferRelativeResize="0"/>
          <p:nvPr/>
        </p:nvPicPr>
        <p:blipFill>
          <a:blip r:embed="rId4">
            <a:alphaModFix/>
          </a:blip>
          <a:stretch>
            <a:fillRect/>
          </a:stretch>
        </p:blipFill>
        <p:spPr>
          <a:xfrm>
            <a:off x="7368875" y="4339000"/>
            <a:ext cx="1591900" cy="567325"/>
          </a:xfrm>
          <a:prstGeom prst="rect">
            <a:avLst/>
          </a:prstGeom>
          <a:noFill/>
          <a:ln>
            <a:noFill/>
          </a:ln>
        </p:spPr>
      </p:pic>
      <p:sp>
        <p:nvSpPr>
          <p:cNvPr id="169" name="Google Shape;169;p27"/>
          <p:cNvSpPr/>
          <p:nvPr/>
        </p:nvSpPr>
        <p:spPr>
          <a:xfrm>
            <a:off x="7308600" y="1887750"/>
            <a:ext cx="1835400" cy="684000"/>
          </a:xfrm>
          <a:prstGeom prst="wedgeEllipseCallout">
            <a:avLst>
              <a:gd fmla="val -54840" name="adj1"/>
              <a:gd fmla="val -6915"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800">
                <a:solidFill>
                  <a:srgbClr val="FFFFFF"/>
                </a:solidFill>
              </a:rPr>
              <a:t>Discussed today!</a:t>
            </a:r>
            <a:endParaRPr/>
          </a:p>
        </p:txBody>
      </p:sp>
      <p:pic>
        <p:nvPicPr>
          <p:cNvPr id="170" name="Google Shape;170;p27"/>
          <p:cNvPicPr preferRelativeResize="0"/>
          <p:nvPr/>
        </p:nvPicPr>
        <p:blipFill>
          <a:blip r:embed="rId5">
            <a:alphaModFix/>
          </a:blip>
          <a:stretch>
            <a:fillRect/>
          </a:stretch>
        </p:blipFill>
        <p:spPr>
          <a:xfrm>
            <a:off x="3746501" y="4311712"/>
            <a:ext cx="2094450" cy="5924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286625" y="178150"/>
            <a:ext cx="7738800" cy="56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680"/>
              <a:t>INFORMATION TO ANSWER THE TWO QUESTIONS</a:t>
            </a:r>
            <a:endParaRPr sz="3680"/>
          </a:p>
        </p:txBody>
      </p:sp>
      <p:sp>
        <p:nvSpPr>
          <p:cNvPr id="176" name="Google Shape;176;p28"/>
          <p:cNvSpPr txBox="1"/>
          <p:nvPr/>
        </p:nvSpPr>
        <p:spPr>
          <a:xfrm>
            <a:off x="335325" y="713538"/>
            <a:ext cx="8320500" cy="33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50">
                <a:solidFill>
                  <a:schemeClr val="dk1"/>
                </a:solidFill>
                <a:highlight>
                  <a:srgbClr val="FCFCFC"/>
                </a:highlight>
              </a:rPr>
              <a:t>In Depth</a:t>
            </a:r>
            <a:r>
              <a:rPr b="1" lang="en" sz="1250">
                <a:solidFill>
                  <a:schemeClr val="dk1"/>
                </a:solidFill>
                <a:highlight>
                  <a:srgbClr val="FCFCFC"/>
                </a:highlight>
              </a:rPr>
              <a:t> Personal, Business &amp; Digital Marketing Metrics</a:t>
            </a:r>
            <a:endParaRPr b="1" sz="1250">
              <a:solidFill>
                <a:schemeClr val="dk1"/>
              </a:solidFill>
              <a:highlight>
                <a:srgbClr val="FCFCFC"/>
              </a:highlight>
            </a:endParaRPr>
          </a:p>
          <a:p>
            <a:pPr indent="0" lvl="0" marL="0" rtl="0" algn="l">
              <a:spcBef>
                <a:spcPts val="0"/>
              </a:spcBef>
              <a:spcAft>
                <a:spcPts val="0"/>
              </a:spcAft>
              <a:buNone/>
            </a:pPr>
            <a:r>
              <a:rPr i="1" lang="en" sz="1150">
                <a:solidFill>
                  <a:schemeClr val="dk1"/>
                </a:solidFill>
                <a:highlight>
                  <a:srgbClr val="FCFCFC"/>
                </a:highlight>
              </a:rPr>
              <a:t>Digital Marketing &amp; Business Outcome Metrics</a:t>
            </a:r>
            <a:endParaRPr i="1" sz="11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1) Prescreen Entry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2) 6 Months After Course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3</a:t>
            </a:r>
            <a:r>
              <a:rPr lang="en" sz="1250">
                <a:solidFill>
                  <a:schemeClr val="dk1"/>
                </a:solidFill>
                <a:highlight>
                  <a:srgbClr val="FCFCFC"/>
                </a:highlight>
              </a:rPr>
              <a:t>) 6 Months After Course Focus Group</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4</a:t>
            </a:r>
            <a:r>
              <a:rPr lang="en" sz="1250">
                <a:solidFill>
                  <a:schemeClr val="dk1"/>
                </a:solidFill>
                <a:highlight>
                  <a:srgbClr val="FCFCFC"/>
                </a:highlight>
              </a:rPr>
              <a:t>)12 Months After Course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5</a:t>
            </a:r>
            <a:r>
              <a:rPr lang="en" sz="1250">
                <a:solidFill>
                  <a:schemeClr val="dk1"/>
                </a:solidFill>
                <a:highlight>
                  <a:srgbClr val="FCFCFC"/>
                </a:highlight>
              </a:rPr>
              <a:t>) 12 Months After Course Focus Group</a:t>
            </a:r>
            <a:endParaRPr sz="1250">
              <a:solidFill>
                <a:schemeClr val="dk1"/>
              </a:solidFill>
              <a:highlight>
                <a:srgbClr val="FCFCFC"/>
              </a:highlight>
            </a:endParaRPr>
          </a:p>
          <a:p>
            <a:pPr indent="0" lvl="0" marL="0" rtl="0" algn="l">
              <a:spcBef>
                <a:spcPts val="0"/>
              </a:spcBef>
              <a:spcAft>
                <a:spcPts val="0"/>
              </a:spcAft>
              <a:buNone/>
            </a:pPr>
            <a:r>
              <a:t/>
            </a:r>
            <a:endParaRPr sz="1250">
              <a:solidFill>
                <a:schemeClr val="dk1"/>
              </a:solidFill>
              <a:highlight>
                <a:srgbClr val="FCFCFC"/>
              </a:highlight>
            </a:endParaRPr>
          </a:p>
          <a:p>
            <a:pPr indent="0" lvl="0" marL="0" rtl="0" algn="l">
              <a:spcBef>
                <a:spcPts val="0"/>
              </a:spcBef>
              <a:spcAft>
                <a:spcPts val="0"/>
              </a:spcAft>
              <a:buNone/>
            </a:pPr>
            <a:r>
              <a:rPr b="1" lang="en" sz="1250">
                <a:solidFill>
                  <a:schemeClr val="dk1"/>
                </a:solidFill>
                <a:highlight>
                  <a:srgbClr val="FCFCFC"/>
                </a:highlight>
              </a:rPr>
              <a:t>Course Methodology Evaluation</a:t>
            </a:r>
            <a:endParaRPr b="1" sz="1250">
              <a:solidFill>
                <a:schemeClr val="dk1"/>
              </a:solidFill>
              <a:highlight>
                <a:srgbClr val="FCFCFC"/>
              </a:highlight>
            </a:endParaRPr>
          </a:p>
          <a:p>
            <a:pPr indent="0" lvl="0" marL="0" rtl="0" algn="l">
              <a:spcBef>
                <a:spcPts val="0"/>
              </a:spcBef>
              <a:spcAft>
                <a:spcPts val="0"/>
              </a:spcAft>
              <a:buClr>
                <a:schemeClr val="dk1"/>
              </a:buClr>
              <a:buSzPts val="1100"/>
              <a:buFont typeface="Arial"/>
              <a:buNone/>
            </a:pPr>
            <a:r>
              <a:rPr i="1" lang="en" sz="1150">
                <a:solidFill>
                  <a:schemeClr val="dk1"/>
                </a:solidFill>
                <a:highlight>
                  <a:srgbClr val="FCFCFC"/>
                </a:highlight>
              </a:rPr>
              <a:t>Course Content &amp; Structure Feedback</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1) Precourse Focus Group</a:t>
            </a:r>
            <a:endParaRPr sz="1250">
              <a:solidFill>
                <a:schemeClr val="dk1"/>
              </a:solidFill>
              <a:highlight>
                <a:srgbClr val="FCFCFC"/>
              </a:highlight>
            </a:endParaRPr>
          </a:p>
          <a:p>
            <a:pPr indent="0" lvl="0" marL="0" rtl="0" algn="l">
              <a:spcBef>
                <a:spcPts val="0"/>
              </a:spcBef>
              <a:spcAft>
                <a:spcPts val="0"/>
              </a:spcAft>
              <a:buNone/>
            </a:pPr>
            <a:r>
              <a:rPr lang="en" sz="1050" u="sng">
                <a:solidFill>
                  <a:schemeClr val="hlink"/>
                </a:solidFill>
                <a:highlight>
                  <a:srgbClr val="FCFCFC"/>
                </a:highlight>
                <a:hlinkClick r:id="rId3"/>
              </a:rPr>
              <a:t>https://digitalmarketingresearch.ca/bsbr-research-stage-2-program-development/</a:t>
            </a:r>
            <a:endParaRPr sz="10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FFF00"/>
                </a:highlight>
              </a:rPr>
              <a:t>2) 4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FFF00"/>
                </a:highlight>
              </a:rPr>
              <a:t>3) 8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FFF00"/>
                </a:highlight>
              </a:rPr>
              <a:t>4) 12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CFCFC"/>
                </a:highlight>
              </a:rPr>
              <a:t>5) Course End Focus Group </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 Also ongoing individual </a:t>
            </a:r>
            <a:r>
              <a:rPr lang="en" sz="1250">
                <a:solidFill>
                  <a:schemeClr val="dk1"/>
                </a:solidFill>
                <a:highlight>
                  <a:srgbClr val="FCFCFC"/>
                </a:highlight>
              </a:rPr>
              <a:t>exploratory</a:t>
            </a:r>
            <a:r>
              <a:rPr lang="en" sz="1250">
                <a:solidFill>
                  <a:schemeClr val="dk1"/>
                </a:solidFill>
                <a:highlight>
                  <a:srgbClr val="FCFCFC"/>
                </a:highlight>
              </a:rPr>
              <a:t> </a:t>
            </a:r>
            <a:r>
              <a:rPr lang="en" sz="1250">
                <a:solidFill>
                  <a:schemeClr val="dk1"/>
                </a:solidFill>
                <a:highlight>
                  <a:srgbClr val="FCFCFC"/>
                </a:highlight>
              </a:rPr>
              <a:t>discussion</a:t>
            </a:r>
            <a:r>
              <a:rPr lang="en" sz="1250">
                <a:solidFill>
                  <a:schemeClr val="dk1"/>
                </a:solidFill>
                <a:highlight>
                  <a:srgbClr val="FCFCFC"/>
                </a:highlight>
              </a:rPr>
              <a:t> </a:t>
            </a:r>
            <a:r>
              <a:rPr lang="en" sz="1250">
                <a:solidFill>
                  <a:schemeClr val="dk1"/>
                </a:solidFill>
                <a:highlight>
                  <a:srgbClr val="FCFCFC"/>
                </a:highlight>
              </a:rPr>
              <a:t>through</a:t>
            </a:r>
            <a:r>
              <a:rPr lang="en" sz="1250">
                <a:solidFill>
                  <a:schemeClr val="dk1"/>
                </a:solidFill>
                <a:highlight>
                  <a:srgbClr val="FCFCFC"/>
                </a:highlight>
              </a:rPr>
              <a:t> out. </a:t>
            </a:r>
            <a:endParaRPr sz="1500">
              <a:solidFill>
                <a:schemeClr val="dk1"/>
              </a:solidFill>
            </a:endParaRPr>
          </a:p>
        </p:txBody>
      </p:sp>
      <p:pic>
        <p:nvPicPr>
          <p:cNvPr id="177" name="Google Shape;177;p28"/>
          <p:cNvPicPr preferRelativeResize="0"/>
          <p:nvPr/>
        </p:nvPicPr>
        <p:blipFill>
          <a:blip r:embed="rId4">
            <a:alphaModFix/>
          </a:blip>
          <a:stretch>
            <a:fillRect/>
          </a:stretch>
        </p:blipFill>
        <p:spPr>
          <a:xfrm>
            <a:off x="121500" y="4151751"/>
            <a:ext cx="2419701" cy="754575"/>
          </a:xfrm>
          <a:prstGeom prst="rect">
            <a:avLst/>
          </a:prstGeom>
          <a:noFill/>
          <a:ln>
            <a:noFill/>
          </a:ln>
        </p:spPr>
      </p:pic>
      <p:pic>
        <p:nvPicPr>
          <p:cNvPr id="178" name="Google Shape;178;p28"/>
          <p:cNvPicPr preferRelativeResize="0"/>
          <p:nvPr/>
        </p:nvPicPr>
        <p:blipFill>
          <a:blip r:embed="rId5">
            <a:alphaModFix/>
          </a:blip>
          <a:stretch>
            <a:fillRect/>
          </a:stretch>
        </p:blipFill>
        <p:spPr>
          <a:xfrm>
            <a:off x="7368875" y="4339000"/>
            <a:ext cx="1591900" cy="567325"/>
          </a:xfrm>
          <a:prstGeom prst="rect">
            <a:avLst/>
          </a:prstGeom>
          <a:noFill/>
          <a:ln>
            <a:noFill/>
          </a:ln>
        </p:spPr>
      </p:pic>
      <p:sp>
        <p:nvSpPr>
          <p:cNvPr id="179" name="Google Shape;179;p28"/>
          <p:cNvSpPr/>
          <p:nvPr/>
        </p:nvSpPr>
        <p:spPr>
          <a:xfrm>
            <a:off x="5593750" y="2773450"/>
            <a:ext cx="1837800" cy="666900"/>
          </a:xfrm>
          <a:prstGeom prst="wedgeEllipseCallout">
            <a:avLst>
              <a:gd fmla="val -225510" name="adj1"/>
              <a:gd fmla="val 45127"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800">
                <a:solidFill>
                  <a:srgbClr val="FFFFFF"/>
                </a:solidFill>
              </a:rPr>
              <a:t>Discussed today!</a:t>
            </a:r>
            <a:endParaRPr/>
          </a:p>
        </p:txBody>
      </p:sp>
      <p:pic>
        <p:nvPicPr>
          <p:cNvPr id="180" name="Google Shape;180;p28"/>
          <p:cNvPicPr preferRelativeResize="0"/>
          <p:nvPr/>
        </p:nvPicPr>
        <p:blipFill>
          <a:blip r:embed="rId6">
            <a:alphaModFix/>
          </a:blip>
          <a:stretch>
            <a:fillRect/>
          </a:stretch>
        </p:blipFill>
        <p:spPr>
          <a:xfrm>
            <a:off x="3746501" y="4311712"/>
            <a:ext cx="2094450" cy="5924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697500" y="1806450"/>
            <a:ext cx="78735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EXPERIENTIAL LEARNING INSIGHTS</a:t>
            </a:r>
            <a:endParaRPr/>
          </a:p>
          <a:p>
            <a:pPr indent="0" lvl="0" marL="0" rtl="0" algn="ctr">
              <a:spcBef>
                <a:spcPts val="0"/>
              </a:spcBef>
              <a:spcAft>
                <a:spcPts val="0"/>
              </a:spcAft>
              <a:buNone/>
            </a:pPr>
            <a:r>
              <a:rPr i="1" lang="en" sz="3000"/>
              <a:t>What did we learn? </a:t>
            </a:r>
            <a:endParaRPr i="1" sz="3000"/>
          </a:p>
        </p:txBody>
      </p:sp>
      <p:pic>
        <p:nvPicPr>
          <p:cNvPr id="186" name="Google Shape;186;p29"/>
          <p:cNvPicPr preferRelativeResize="0"/>
          <p:nvPr/>
        </p:nvPicPr>
        <p:blipFill>
          <a:blip r:embed="rId3">
            <a:alphaModFix/>
          </a:blip>
          <a:stretch>
            <a:fillRect/>
          </a:stretch>
        </p:blipFill>
        <p:spPr>
          <a:xfrm>
            <a:off x="96475" y="87275"/>
            <a:ext cx="2369099" cy="738800"/>
          </a:xfrm>
          <a:prstGeom prst="rect">
            <a:avLst/>
          </a:prstGeom>
          <a:noFill/>
          <a:ln>
            <a:noFill/>
          </a:ln>
        </p:spPr>
      </p:pic>
      <p:pic>
        <p:nvPicPr>
          <p:cNvPr id="187" name="Google Shape;187;p29"/>
          <p:cNvPicPr preferRelativeResize="0"/>
          <p:nvPr/>
        </p:nvPicPr>
        <p:blipFill>
          <a:blip r:embed="rId4">
            <a:alphaModFix/>
          </a:blip>
          <a:stretch>
            <a:fillRect/>
          </a:stretch>
        </p:blipFill>
        <p:spPr>
          <a:xfrm>
            <a:off x="7291700" y="4420050"/>
            <a:ext cx="1591900" cy="567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nvSpPr>
        <p:spPr>
          <a:xfrm>
            <a:off x="380050" y="782400"/>
            <a:ext cx="3854100" cy="24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50">
                <a:solidFill>
                  <a:schemeClr val="dk1"/>
                </a:solidFill>
                <a:highlight>
                  <a:srgbClr val="FCFCFC"/>
                </a:highlight>
              </a:rPr>
              <a:t>Built into the research has been testing of existing PSB Digital Marketing digital marketing course theory and applied tactics. </a:t>
            </a:r>
            <a:endParaRPr sz="1650">
              <a:solidFill>
                <a:schemeClr val="dk1"/>
              </a:solidFill>
              <a:highlight>
                <a:srgbClr val="FCFCFC"/>
              </a:highlight>
            </a:endParaRPr>
          </a:p>
          <a:p>
            <a:pPr indent="0" lvl="0" marL="0" rtl="0" algn="l">
              <a:spcBef>
                <a:spcPts val="0"/>
              </a:spcBef>
              <a:spcAft>
                <a:spcPts val="0"/>
              </a:spcAft>
              <a:buNone/>
            </a:pPr>
            <a:r>
              <a:t/>
            </a:r>
            <a:endParaRPr sz="1650">
              <a:solidFill>
                <a:schemeClr val="dk1"/>
              </a:solidFill>
              <a:highlight>
                <a:srgbClr val="FCFCFC"/>
              </a:highlight>
            </a:endParaRPr>
          </a:p>
          <a:p>
            <a:pPr indent="0" lvl="0" marL="0" rtl="0" algn="l">
              <a:spcBef>
                <a:spcPts val="0"/>
              </a:spcBef>
              <a:spcAft>
                <a:spcPts val="0"/>
              </a:spcAft>
              <a:buNone/>
            </a:pPr>
            <a:r>
              <a:rPr lang="en" sz="1650">
                <a:solidFill>
                  <a:schemeClr val="dk1"/>
                </a:solidFill>
                <a:highlight>
                  <a:srgbClr val="FCFCFC"/>
                </a:highlight>
              </a:rPr>
              <a:t>Then </a:t>
            </a:r>
            <a:r>
              <a:rPr lang="en" sz="1650">
                <a:solidFill>
                  <a:schemeClr val="dk1"/>
                </a:solidFill>
                <a:highlight>
                  <a:srgbClr val="FCFCFC"/>
                </a:highlight>
              </a:rPr>
              <a:t>throughout</a:t>
            </a:r>
            <a:r>
              <a:rPr lang="en" sz="1650">
                <a:solidFill>
                  <a:schemeClr val="dk1"/>
                </a:solidFill>
                <a:highlight>
                  <a:srgbClr val="FCFCFC"/>
                </a:highlight>
              </a:rPr>
              <a:t> the training course we gathered </a:t>
            </a:r>
            <a:r>
              <a:rPr lang="en" sz="1650">
                <a:solidFill>
                  <a:schemeClr val="dk1"/>
                </a:solidFill>
                <a:highlight>
                  <a:srgbClr val="FCFCFC"/>
                </a:highlight>
              </a:rPr>
              <a:t>insights</a:t>
            </a:r>
            <a:r>
              <a:rPr lang="en" sz="1650">
                <a:solidFill>
                  <a:schemeClr val="dk1"/>
                </a:solidFill>
                <a:highlight>
                  <a:srgbClr val="FCFCFC"/>
                </a:highlight>
              </a:rPr>
              <a:t> to </a:t>
            </a:r>
            <a:r>
              <a:rPr lang="en" sz="1650">
                <a:solidFill>
                  <a:schemeClr val="dk1"/>
                </a:solidFill>
                <a:highlight>
                  <a:srgbClr val="FCFCFC"/>
                </a:highlight>
              </a:rPr>
              <a:t>circle</a:t>
            </a:r>
            <a:r>
              <a:rPr lang="en" sz="1650">
                <a:solidFill>
                  <a:schemeClr val="dk1"/>
                </a:solidFill>
                <a:highlight>
                  <a:srgbClr val="FCFCFC"/>
                </a:highlight>
              </a:rPr>
              <a:t> back with </a:t>
            </a:r>
            <a:r>
              <a:rPr lang="en" sz="1650">
                <a:solidFill>
                  <a:schemeClr val="dk1"/>
                </a:solidFill>
                <a:highlight>
                  <a:srgbClr val="FCFCFC"/>
                </a:highlight>
              </a:rPr>
              <a:t>recommendations to further develop the PSB Digital Marketing courses. </a:t>
            </a:r>
            <a:endParaRPr sz="1700">
              <a:solidFill>
                <a:schemeClr val="dk1"/>
              </a:solidFill>
            </a:endParaRPr>
          </a:p>
        </p:txBody>
      </p:sp>
      <p:pic>
        <p:nvPicPr>
          <p:cNvPr id="193" name="Google Shape;193;p30"/>
          <p:cNvPicPr preferRelativeResize="0"/>
          <p:nvPr/>
        </p:nvPicPr>
        <p:blipFill>
          <a:blip r:embed="rId3">
            <a:alphaModFix/>
          </a:blip>
          <a:stretch>
            <a:fillRect/>
          </a:stretch>
        </p:blipFill>
        <p:spPr>
          <a:xfrm>
            <a:off x="121500" y="4151751"/>
            <a:ext cx="2419701" cy="754575"/>
          </a:xfrm>
          <a:prstGeom prst="rect">
            <a:avLst/>
          </a:prstGeom>
          <a:noFill/>
          <a:ln>
            <a:noFill/>
          </a:ln>
        </p:spPr>
      </p:pic>
      <p:pic>
        <p:nvPicPr>
          <p:cNvPr id="194" name="Google Shape;194;p30"/>
          <p:cNvPicPr preferRelativeResize="0"/>
          <p:nvPr/>
        </p:nvPicPr>
        <p:blipFill>
          <a:blip r:embed="rId4">
            <a:alphaModFix/>
          </a:blip>
          <a:stretch>
            <a:fillRect/>
          </a:stretch>
        </p:blipFill>
        <p:spPr>
          <a:xfrm>
            <a:off x="7368875" y="4339000"/>
            <a:ext cx="1591900" cy="567325"/>
          </a:xfrm>
          <a:prstGeom prst="rect">
            <a:avLst/>
          </a:prstGeom>
          <a:noFill/>
          <a:ln>
            <a:noFill/>
          </a:ln>
        </p:spPr>
      </p:pic>
      <p:sp>
        <p:nvSpPr>
          <p:cNvPr id="195" name="Google Shape;195;p30"/>
          <p:cNvSpPr txBox="1"/>
          <p:nvPr>
            <p:ph type="title"/>
          </p:nvPr>
        </p:nvSpPr>
        <p:spPr>
          <a:xfrm>
            <a:off x="380050" y="76200"/>
            <a:ext cx="8520600" cy="706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EXPERIENTIAL LEARNING IN THE CLASSROOM </a:t>
            </a:r>
            <a:endParaRPr/>
          </a:p>
        </p:txBody>
      </p:sp>
      <p:pic>
        <p:nvPicPr>
          <p:cNvPr id="196" name="Google Shape;196;p30"/>
          <p:cNvPicPr preferRelativeResize="0"/>
          <p:nvPr/>
        </p:nvPicPr>
        <p:blipFill>
          <a:blip r:embed="rId5">
            <a:alphaModFix/>
          </a:blip>
          <a:stretch>
            <a:fillRect/>
          </a:stretch>
        </p:blipFill>
        <p:spPr>
          <a:xfrm>
            <a:off x="4493700" y="903575"/>
            <a:ext cx="3764200" cy="3601075"/>
          </a:xfrm>
          <a:prstGeom prst="rect">
            <a:avLst/>
          </a:prstGeom>
          <a:noFill/>
          <a:ln>
            <a:noFill/>
          </a:ln>
        </p:spPr>
      </p:pic>
      <p:sp>
        <p:nvSpPr>
          <p:cNvPr id="197" name="Google Shape;197;p30"/>
          <p:cNvSpPr txBox="1"/>
          <p:nvPr/>
        </p:nvSpPr>
        <p:spPr>
          <a:xfrm>
            <a:off x="1389350" y="33204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https://digitalmarketingresearch.ca/ten-experiential-learning-insights-bsbr-analysis-1/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51675" y="76200"/>
            <a:ext cx="7684800" cy="698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COURSE WORKBOOK</a:t>
            </a:r>
            <a:endParaRPr/>
          </a:p>
        </p:txBody>
      </p:sp>
      <p:sp>
        <p:nvSpPr>
          <p:cNvPr id="203" name="Google Shape;203;p31"/>
          <p:cNvSpPr txBox="1"/>
          <p:nvPr>
            <p:ph idx="1" type="body"/>
          </p:nvPr>
        </p:nvSpPr>
        <p:spPr>
          <a:xfrm>
            <a:off x="152400" y="832425"/>
            <a:ext cx="3324900" cy="3220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b="1" lang="en" sz="1942">
                <a:highlight>
                  <a:srgbClr val="FFFFFF"/>
                </a:highlight>
                <a:latin typeface="Arial"/>
                <a:ea typeface="Arial"/>
                <a:cs typeface="Arial"/>
                <a:sym typeface="Arial"/>
              </a:rPr>
              <a:t>GUIDED CONTROL </a:t>
            </a:r>
            <a:endParaRPr b="1" sz="1942">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t/>
            </a:r>
            <a:endParaRPr b="1" sz="1150">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t/>
            </a:r>
            <a:endParaRPr b="1" sz="1150">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rPr b="1" lang="en" sz="1328">
                <a:highlight>
                  <a:srgbClr val="FFFFFF"/>
                </a:highlight>
                <a:latin typeface="Arial"/>
                <a:ea typeface="Arial"/>
                <a:cs typeface="Arial"/>
                <a:sym typeface="Arial"/>
              </a:rPr>
              <a:t>All-In on Backward Design</a:t>
            </a:r>
            <a:endParaRPr b="1" sz="1328">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t/>
            </a:r>
            <a:endParaRPr b="1" sz="1328">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rPr lang="en" sz="1328">
                <a:highlight>
                  <a:srgbClr val="FFFFFF"/>
                </a:highlight>
                <a:latin typeface="Arial"/>
                <a:ea typeface="Arial"/>
                <a:cs typeface="Arial"/>
                <a:sym typeface="Arial"/>
              </a:rPr>
              <a:t>The course has a workbook that guides the students in a linear fashion of A to Z. </a:t>
            </a:r>
            <a:endParaRPr sz="1328">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t/>
            </a:r>
            <a:endParaRPr sz="1328">
              <a:highlight>
                <a:srgbClr val="FFFFFF"/>
              </a:highlight>
              <a:latin typeface="Arial"/>
              <a:ea typeface="Arial"/>
              <a:cs typeface="Arial"/>
              <a:sym typeface="Arial"/>
            </a:endParaRPr>
          </a:p>
          <a:p>
            <a:pPr indent="0" lvl="0" marL="0" rtl="0" algn="l">
              <a:lnSpc>
                <a:spcPct val="95000"/>
              </a:lnSpc>
              <a:spcBef>
                <a:spcPts val="0"/>
              </a:spcBef>
              <a:spcAft>
                <a:spcPts val="0"/>
              </a:spcAft>
              <a:buSzPts val="688"/>
              <a:buNone/>
            </a:pPr>
            <a:r>
              <a:rPr lang="en" sz="1328">
                <a:highlight>
                  <a:srgbClr val="FFFFFF"/>
                </a:highlight>
                <a:latin typeface="Arial"/>
                <a:ea typeface="Arial"/>
                <a:cs typeface="Arial"/>
                <a:sym typeface="Arial"/>
              </a:rPr>
              <a:t>All lessons and </a:t>
            </a:r>
            <a:r>
              <a:rPr lang="en" sz="1328">
                <a:highlight>
                  <a:srgbClr val="FFFFFF"/>
                </a:highlight>
                <a:latin typeface="Arial"/>
                <a:ea typeface="Arial"/>
                <a:cs typeface="Arial"/>
                <a:sym typeface="Arial"/>
              </a:rPr>
              <a:t>resources</a:t>
            </a:r>
            <a:r>
              <a:rPr lang="en" sz="1328">
                <a:highlight>
                  <a:srgbClr val="FFFFFF"/>
                </a:highlight>
                <a:latin typeface="Arial"/>
                <a:ea typeface="Arial"/>
                <a:cs typeface="Arial"/>
                <a:sym typeface="Arial"/>
              </a:rPr>
              <a:t> directly follow and </a:t>
            </a:r>
            <a:r>
              <a:rPr lang="en" sz="1328">
                <a:highlight>
                  <a:srgbClr val="FFFFFF"/>
                </a:highlight>
                <a:latin typeface="Arial"/>
                <a:ea typeface="Arial"/>
                <a:cs typeface="Arial"/>
                <a:sym typeface="Arial"/>
              </a:rPr>
              <a:t>support</a:t>
            </a:r>
            <a:r>
              <a:rPr lang="en" sz="1328">
                <a:highlight>
                  <a:srgbClr val="FFFFFF"/>
                </a:highlight>
                <a:latin typeface="Arial"/>
                <a:ea typeface="Arial"/>
                <a:cs typeface="Arial"/>
                <a:sym typeface="Arial"/>
              </a:rPr>
              <a:t> undertaking the the document.</a:t>
            </a:r>
            <a:endParaRPr sz="1328">
              <a:solidFill>
                <a:srgbClr val="444444"/>
              </a:solidFill>
              <a:highlight>
                <a:srgbClr val="FFFFFF"/>
              </a:highlight>
              <a:latin typeface="Arial"/>
              <a:ea typeface="Arial"/>
              <a:cs typeface="Arial"/>
              <a:sym typeface="Arial"/>
            </a:endParaRPr>
          </a:p>
        </p:txBody>
      </p:sp>
      <p:pic>
        <p:nvPicPr>
          <p:cNvPr id="204" name="Google Shape;204;p31"/>
          <p:cNvPicPr preferRelativeResize="0"/>
          <p:nvPr/>
        </p:nvPicPr>
        <p:blipFill>
          <a:blip r:embed="rId3">
            <a:alphaModFix/>
          </a:blip>
          <a:stretch>
            <a:fillRect/>
          </a:stretch>
        </p:blipFill>
        <p:spPr>
          <a:xfrm>
            <a:off x="4330450" y="302038"/>
            <a:ext cx="2947451" cy="2286874"/>
          </a:xfrm>
          <a:prstGeom prst="rect">
            <a:avLst/>
          </a:prstGeom>
          <a:noFill/>
          <a:ln>
            <a:noFill/>
          </a:ln>
        </p:spPr>
      </p:pic>
      <p:pic>
        <p:nvPicPr>
          <p:cNvPr id="205" name="Google Shape;205;p31"/>
          <p:cNvPicPr preferRelativeResize="0"/>
          <p:nvPr/>
        </p:nvPicPr>
        <p:blipFill>
          <a:blip r:embed="rId4">
            <a:alphaModFix/>
          </a:blip>
          <a:stretch>
            <a:fillRect/>
          </a:stretch>
        </p:blipFill>
        <p:spPr>
          <a:xfrm>
            <a:off x="6516275" y="302050"/>
            <a:ext cx="2468925" cy="2558700"/>
          </a:xfrm>
          <a:prstGeom prst="rect">
            <a:avLst/>
          </a:prstGeom>
          <a:noFill/>
          <a:ln>
            <a:noFill/>
          </a:ln>
        </p:spPr>
      </p:pic>
      <p:pic>
        <p:nvPicPr>
          <p:cNvPr id="206" name="Google Shape;206;p31"/>
          <p:cNvPicPr preferRelativeResize="0"/>
          <p:nvPr/>
        </p:nvPicPr>
        <p:blipFill>
          <a:blip r:embed="rId5">
            <a:alphaModFix/>
          </a:blip>
          <a:stretch>
            <a:fillRect/>
          </a:stretch>
        </p:blipFill>
        <p:spPr>
          <a:xfrm>
            <a:off x="3312775" y="2784550"/>
            <a:ext cx="3324775" cy="2144575"/>
          </a:xfrm>
          <a:prstGeom prst="rect">
            <a:avLst/>
          </a:prstGeom>
          <a:noFill/>
          <a:ln>
            <a:noFill/>
          </a:ln>
        </p:spPr>
      </p:pic>
      <p:pic>
        <p:nvPicPr>
          <p:cNvPr id="207" name="Google Shape;207;p31"/>
          <p:cNvPicPr preferRelativeResize="0"/>
          <p:nvPr/>
        </p:nvPicPr>
        <p:blipFill>
          <a:blip r:embed="rId6">
            <a:alphaModFix/>
          </a:blip>
          <a:stretch>
            <a:fillRect/>
          </a:stretch>
        </p:blipFill>
        <p:spPr>
          <a:xfrm>
            <a:off x="5865500" y="3172200"/>
            <a:ext cx="2622974" cy="148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2" title="Chart"/>
          <p:cNvPicPr preferRelativeResize="0"/>
          <p:nvPr/>
        </p:nvPicPr>
        <p:blipFill>
          <a:blip r:embed="rId3">
            <a:alphaModFix/>
          </a:blip>
          <a:stretch>
            <a:fillRect/>
          </a:stretch>
        </p:blipFill>
        <p:spPr>
          <a:xfrm>
            <a:off x="360225" y="63975"/>
            <a:ext cx="8629150" cy="4458800"/>
          </a:xfrm>
          <a:prstGeom prst="rect">
            <a:avLst/>
          </a:prstGeom>
          <a:noFill/>
          <a:ln>
            <a:noFill/>
          </a:ln>
        </p:spPr>
      </p:pic>
      <p:sp>
        <p:nvSpPr>
          <p:cNvPr id="213" name="Google Shape;213;p32"/>
          <p:cNvSpPr txBox="1"/>
          <p:nvPr/>
        </p:nvSpPr>
        <p:spPr>
          <a:xfrm>
            <a:off x="1001300" y="4522775"/>
            <a:ext cx="73470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4.0 -&gt; 4.0 -&gt; </a:t>
            </a:r>
            <a:r>
              <a:rPr b="1" lang="en" sz="1500">
                <a:highlight>
                  <a:srgbClr val="FFFFFF"/>
                </a:highlight>
              </a:rPr>
              <a:t>4.8 </a:t>
            </a:r>
            <a:r>
              <a:rPr lang="en" sz="1500">
                <a:highlight>
                  <a:srgbClr val="FFFFFF"/>
                </a:highlight>
              </a:rPr>
              <a:t>out of 5    They loved the guided workbook. Backward </a:t>
            </a:r>
            <a:r>
              <a:rPr lang="en" sz="1500">
                <a:highlight>
                  <a:srgbClr val="FFFFFF"/>
                </a:highlight>
              </a:rPr>
              <a:t>Designed</a:t>
            </a:r>
            <a:r>
              <a:rPr lang="en" sz="1500">
                <a:highlight>
                  <a:srgbClr val="FFFFFF"/>
                </a:highlight>
              </a:rPr>
              <a:t>. </a:t>
            </a:r>
            <a:endParaRPr sz="1500">
              <a:highlight>
                <a:srgbClr val="FFFFFF"/>
              </a:highlight>
            </a:endParaRPr>
          </a:p>
        </p:txBody>
      </p:sp>
      <p:sp>
        <p:nvSpPr>
          <p:cNvPr id="214" name="Google Shape;214;p32"/>
          <p:cNvSpPr txBox="1"/>
          <p:nvPr/>
        </p:nvSpPr>
        <p:spPr>
          <a:xfrm>
            <a:off x="3088700" y="2482525"/>
            <a:ext cx="336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"The workbook is a masterpiece"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2898300" y="913825"/>
            <a:ext cx="3334200" cy="19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480"/>
              <a:t>Experiential Learning Insights Brought into the PSB Classroom</a:t>
            </a:r>
            <a:endParaRPr sz="3480"/>
          </a:p>
        </p:txBody>
      </p:sp>
      <p:sp>
        <p:nvSpPr>
          <p:cNvPr id="72" name="Google Shape;72;p15"/>
          <p:cNvSpPr txBox="1"/>
          <p:nvPr>
            <p:ph idx="1" type="subTitle"/>
          </p:nvPr>
        </p:nvSpPr>
        <p:spPr>
          <a:xfrm>
            <a:off x="2955450" y="3012650"/>
            <a:ext cx="3233100" cy="10833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i="1" lang="en"/>
              <a:t>Draws upon the Building Small Business Resilience Applied Teaching research project and its incorporation into the Sheridan Pilon School of Business courses.</a:t>
            </a:r>
            <a:endParaRPr i="1"/>
          </a:p>
        </p:txBody>
      </p:sp>
      <p:pic>
        <p:nvPicPr>
          <p:cNvPr id="73" name="Google Shape;73;p15"/>
          <p:cNvPicPr preferRelativeResize="0"/>
          <p:nvPr/>
        </p:nvPicPr>
        <p:blipFill>
          <a:blip r:embed="rId3">
            <a:alphaModFix/>
          </a:blip>
          <a:stretch>
            <a:fillRect/>
          </a:stretch>
        </p:blipFill>
        <p:spPr>
          <a:xfrm>
            <a:off x="6914162" y="152400"/>
            <a:ext cx="1954162" cy="696425"/>
          </a:xfrm>
          <a:prstGeom prst="rect">
            <a:avLst/>
          </a:prstGeom>
          <a:noFill/>
          <a:ln>
            <a:noFill/>
          </a:ln>
        </p:spPr>
      </p:pic>
      <p:pic>
        <p:nvPicPr>
          <p:cNvPr id="74" name="Google Shape;74;p15"/>
          <p:cNvPicPr preferRelativeResize="0"/>
          <p:nvPr/>
        </p:nvPicPr>
        <p:blipFill>
          <a:blip r:embed="rId4">
            <a:alphaModFix/>
          </a:blip>
          <a:stretch>
            <a:fillRect/>
          </a:stretch>
        </p:blipFill>
        <p:spPr>
          <a:xfrm>
            <a:off x="116237" y="76200"/>
            <a:ext cx="2233193" cy="696425"/>
          </a:xfrm>
          <a:prstGeom prst="rect">
            <a:avLst/>
          </a:prstGeom>
          <a:noFill/>
          <a:ln>
            <a:noFill/>
          </a:ln>
        </p:spPr>
      </p:pic>
      <p:pic>
        <p:nvPicPr>
          <p:cNvPr id="75" name="Google Shape;75;p15"/>
          <p:cNvPicPr preferRelativeResize="0"/>
          <p:nvPr/>
        </p:nvPicPr>
        <p:blipFill>
          <a:blip r:embed="rId5">
            <a:alphaModFix/>
          </a:blip>
          <a:stretch>
            <a:fillRect/>
          </a:stretch>
        </p:blipFill>
        <p:spPr>
          <a:xfrm>
            <a:off x="116225" y="4284611"/>
            <a:ext cx="2094449" cy="754800"/>
          </a:xfrm>
          <a:prstGeom prst="rect">
            <a:avLst/>
          </a:prstGeom>
          <a:noFill/>
          <a:ln>
            <a:noFill/>
          </a:ln>
        </p:spPr>
      </p:pic>
      <p:pic>
        <p:nvPicPr>
          <p:cNvPr id="76" name="Google Shape;76;p15"/>
          <p:cNvPicPr preferRelativeResize="0"/>
          <p:nvPr/>
        </p:nvPicPr>
        <p:blipFill>
          <a:blip r:embed="rId6">
            <a:alphaModFix/>
          </a:blip>
          <a:stretch>
            <a:fillRect/>
          </a:stretch>
        </p:blipFill>
        <p:spPr>
          <a:xfrm>
            <a:off x="6919901" y="4446912"/>
            <a:ext cx="2094450" cy="592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250000" y="0"/>
            <a:ext cx="8520600" cy="72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620"/>
              <a:t>THE COURSE CONTENT</a:t>
            </a:r>
            <a:endParaRPr sz="3620"/>
          </a:p>
        </p:txBody>
      </p:sp>
      <p:sp>
        <p:nvSpPr>
          <p:cNvPr id="220" name="Google Shape;220;p33"/>
          <p:cNvSpPr txBox="1"/>
          <p:nvPr/>
        </p:nvSpPr>
        <p:spPr>
          <a:xfrm>
            <a:off x="369700" y="833950"/>
            <a:ext cx="8053800" cy="43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highlight>
                <a:srgbClr val="FFFFFF"/>
              </a:highlight>
              <a:latin typeface="Calibri"/>
              <a:ea typeface="Calibri"/>
              <a:cs typeface="Calibri"/>
              <a:sym typeface="Calibri"/>
            </a:endParaRPr>
          </a:p>
        </p:txBody>
      </p:sp>
      <p:pic>
        <p:nvPicPr>
          <p:cNvPr id="221" name="Google Shape;221;p33"/>
          <p:cNvPicPr preferRelativeResize="0"/>
          <p:nvPr/>
        </p:nvPicPr>
        <p:blipFill>
          <a:blip r:embed="rId3">
            <a:alphaModFix/>
          </a:blip>
          <a:stretch>
            <a:fillRect/>
          </a:stretch>
        </p:blipFill>
        <p:spPr>
          <a:xfrm>
            <a:off x="369700" y="1710075"/>
            <a:ext cx="7579351" cy="3246400"/>
          </a:xfrm>
          <a:prstGeom prst="rect">
            <a:avLst/>
          </a:prstGeom>
          <a:noFill/>
          <a:ln>
            <a:noFill/>
          </a:ln>
        </p:spPr>
      </p:pic>
      <p:sp>
        <p:nvSpPr>
          <p:cNvPr id="222" name="Google Shape;222;p33"/>
          <p:cNvSpPr txBox="1"/>
          <p:nvPr/>
        </p:nvSpPr>
        <p:spPr>
          <a:xfrm>
            <a:off x="251850" y="641650"/>
            <a:ext cx="8640300" cy="9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The 12-week course was created in part using material from our two owned-organic/earned and paid Sheridan courses.   </a:t>
            </a:r>
            <a:endParaRPr sz="1200">
              <a:highlight>
                <a:srgbClr val="FFFFFF"/>
              </a:highlight>
            </a:endParaRPr>
          </a:p>
          <a:p>
            <a:pPr indent="0" lvl="0" marL="0" rtl="0" algn="l">
              <a:lnSpc>
                <a:spcPct val="100000"/>
              </a:lnSpc>
              <a:spcBef>
                <a:spcPts val="0"/>
              </a:spcBef>
              <a:spcAft>
                <a:spcPts val="0"/>
              </a:spcAft>
              <a:buNone/>
            </a:pPr>
            <a:r>
              <a:t/>
            </a:r>
            <a:endParaRPr sz="1200">
              <a:highlight>
                <a:srgbClr val="FFFFFF"/>
              </a:highlight>
            </a:endParaRPr>
          </a:p>
          <a:p>
            <a:pPr indent="0" lvl="0" marL="0" rtl="0" algn="l">
              <a:lnSpc>
                <a:spcPct val="100000"/>
              </a:lnSpc>
              <a:spcBef>
                <a:spcPts val="0"/>
              </a:spcBef>
              <a:spcAft>
                <a:spcPts val="0"/>
              </a:spcAft>
              <a:buNone/>
            </a:pPr>
            <a:r>
              <a:rPr lang="en" sz="1200">
                <a:highlight>
                  <a:srgbClr val="FFFFFF"/>
                </a:highlight>
              </a:rPr>
              <a:t>The course content was designed to follow an end-to-end workbook that would be used to guide the businesses and supporting student through the client digital marketing. </a:t>
            </a:r>
            <a:r>
              <a:rPr lang="en" sz="1200">
                <a:highlight>
                  <a:srgbClr val="FFFFFF"/>
                </a:highlight>
              </a:rPr>
              <a:t>The course elements are shown in</a:t>
            </a:r>
            <a:r>
              <a:rPr lang="en" sz="1200">
                <a:highlight>
                  <a:srgbClr val="FFFFFF"/>
                </a:highlight>
              </a:rPr>
              <a:t> this chart. </a:t>
            </a:r>
            <a:endParaRPr sz="1200">
              <a:highlight>
                <a:srgbClr val="FFFFFF"/>
              </a:highlight>
            </a:endParaRPr>
          </a:p>
          <a:p>
            <a:pPr indent="0" lvl="0" marL="0" rtl="0" algn="l">
              <a:lnSpc>
                <a:spcPct val="100000"/>
              </a:lnSpc>
              <a:spcBef>
                <a:spcPts val="0"/>
              </a:spcBef>
              <a:spcAft>
                <a:spcPts val="0"/>
              </a:spcAft>
              <a:buNone/>
            </a:pPr>
            <a:r>
              <a:t/>
            </a:r>
            <a:endParaRPr sz="1200">
              <a:highlight>
                <a:srgbClr val="FFFFFF"/>
              </a:highlight>
              <a:latin typeface="Calibri"/>
              <a:ea typeface="Calibri"/>
              <a:cs typeface="Calibri"/>
              <a:sym typeface="Calibri"/>
            </a:endParaRPr>
          </a:p>
          <a:p>
            <a:pPr indent="0" lvl="0" marL="457200" rtl="0" algn="l">
              <a:lnSpc>
                <a:spcPct val="100000"/>
              </a:lnSpc>
              <a:spcBef>
                <a:spcPts val="0"/>
              </a:spcBef>
              <a:spcAft>
                <a:spcPts val="0"/>
              </a:spcAft>
              <a:buNone/>
            </a:pPr>
            <a:r>
              <a:t/>
            </a:r>
            <a:endParaRPr sz="1100">
              <a:highlight>
                <a:srgbClr val="FFFFFF"/>
              </a:highlight>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4" title="Chart"/>
          <p:cNvPicPr preferRelativeResize="0"/>
          <p:nvPr/>
        </p:nvPicPr>
        <p:blipFill>
          <a:blip r:embed="rId3">
            <a:alphaModFix/>
          </a:blip>
          <a:stretch>
            <a:fillRect/>
          </a:stretch>
        </p:blipFill>
        <p:spPr>
          <a:xfrm>
            <a:off x="-33350" y="0"/>
            <a:ext cx="9143999" cy="4351173"/>
          </a:xfrm>
          <a:prstGeom prst="rect">
            <a:avLst/>
          </a:prstGeom>
          <a:noFill/>
          <a:ln>
            <a:noFill/>
          </a:ln>
        </p:spPr>
      </p:pic>
      <p:sp>
        <p:nvSpPr>
          <p:cNvPr id="228" name="Google Shape;228;p34"/>
          <p:cNvSpPr txBox="1"/>
          <p:nvPr/>
        </p:nvSpPr>
        <p:spPr>
          <a:xfrm>
            <a:off x="1804450" y="4462575"/>
            <a:ext cx="59922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3.6 -&gt; 4.1 -&gt; </a:t>
            </a:r>
            <a:r>
              <a:rPr b="1" lang="en" sz="1500">
                <a:highlight>
                  <a:srgbClr val="FFFFFF"/>
                </a:highlight>
              </a:rPr>
              <a:t>4.7</a:t>
            </a:r>
            <a:r>
              <a:rPr lang="en" sz="1500">
                <a:highlight>
                  <a:srgbClr val="FFFFFF"/>
                </a:highlight>
              </a:rPr>
              <a:t> out of 5     Problems with strategy, loved the tactics. </a:t>
            </a:r>
            <a:endParaRPr sz="1500">
              <a:highlight>
                <a:srgbClr val="FFFFFF"/>
              </a:highlight>
            </a:endParaRPr>
          </a:p>
        </p:txBody>
      </p:sp>
      <p:sp>
        <p:nvSpPr>
          <p:cNvPr id="229" name="Google Shape;229;p34"/>
          <p:cNvSpPr txBox="1"/>
          <p:nvPr/>
        </p:nvSpPr>
        <p:spPr>
          <a:xfrm>
            <a:off x="3030550" y="2149900"/>
            <a:ext cx="3540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"All content is there so easy to use for reference; thorough and supports the lesson well."</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Chart"/>
          <p:cNvPicPr preferRelativeResize="0"/>
          <p:nvPr/>
        </p:nvPicPr>
        <p:blipFill>
          <a:blip r:embed="rId3">
            <a:alphaModFix/>
          </a:blip>
          <a:stretch>
            <a:fillRect/>
          </a:stretch>
        </p:blipFill>
        <p:spPr>
          <a:xfrm>
            <a:off x="495025" y="42525"/>
            <a:ext cx="8072199" cy="4776350"/>
          </a:xfrm>
          <a:prstGeom prst="rect">
            <a:avLst/>
          </a:prstGeom>
          <a:noFill/>
          <a:ln>
            <a:noFill/>
          </a:ln>
        </p:spPr>
      </p:pic>
      <p:sp>
        <p:nvSpPr>
          <p:cNvPr id="235" name="Google Shape;235;p35"/>
          <p:cNvSpPr txBox="1"/>
          <p:nvPr/>
        </p:nvSpPr>
        <p:spPr>
          <a:xfrm>
            <a:off x="1831500" y="4652575"/>
            <a:ext cx="5481000" cy="33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3.7 -&gt; 4.4 -&gt; </a:t>
            </a:r>
            <a:r>
              <a:rPr b="1" lang="en" sz="1500">
                <a:highlight>
                  <a:srgbClr val="FFFFFF"/>
                </a:highlight>
              </a:rPr>
              <a:t>4.9</a:t>
            </a:r>
            <a:r>
              <a:rPr lang="en" sz="1500">
                <a:highlight>
                  <a:srgbClr val="FFFFFF"/>
                </a:highlight>
              </a:rPr>
              <a:t> out of 5     50% Content / 50% Teaching Style</a:t>
            </a:r>
            <a:endParaRPr sz="1500">
              <a:highlight>
                <a:srgbClr val="FFFFFF"/>
              </a:highlight>
            </a:endParaRPr>
          </a:p>
        </p:txBody>
      </p:sp>
      <p:sp>
        <p:nvSpPr>
          <p:cNvPr id="236" name="Google Shape;236;p35"/>
          <p:cNvSpPr txBox="1"/>
          <p:nvPr/>
        </p:nvSpPr>
        <p:spPr>
          <a:xfrm>
            <a:off x="2723150" y="2474400"/>
            <a:ext cx="47163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"A wonderful balance between sharing his own insights directly and answering questions in a way that was helpful to everyone."</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6" title="Chart"/>
          <p:cNvPicPr preferRelativeResize="0"/>
          <p:nvPr/>
        </p:nvPicPr>
        <p:blipFill>
          <a:blip r:embed="rId3">
            <a:alphaModFix/>
          </a:blip>
          <a:stretch>
            <a:fillRect/>
          </a:stretch>
        </p:blipFill>
        <p:spPr>
          <a:xfrm>
            <a:off x="233500" y="44425"/>
            <a:ext cx="8456249" cy="4369451"/>
          </a:xfrm>
          <a:prstGeom prst="rect">
            <a:avLst/>
          </a:prstGeom>
          <a:noFill/>
          <a:ln>
            <a:noFill/>
          </a:ln>
        </p:spPr>
      </p:pic>
      <p:sp>
        <p:nvSpPr>
          <p:cNvPr id="242" name="Google Shape;242;p36"/>
          <p:cNvSpPr txBox="1"/>
          <p:nvPr/>
        </p:nvSpPr>
        <p:spPr>
          <a:xfrm>
            <a:off x="1001300" y="4522775"/>
            <a:ext cx="73470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3.9 -&gt; 4.2 -&gt; </a:t>
            </a:r>
            <a:r>
              <a:rPr b="1" lang="en" sz="1500">
                <a:highlight>
                  <a:srgbClr val="FFFFFF"/>
                </a:highlight>
              </a:rPr>
              <a:t>4.6</a:t>
            </a:r>
            <a:r>
              <a:rPr lang="en" sz="1500">
                <a:highlight>
                  <a:srgbClr val="FFFFFF"/>
                </a:highlight>
              </a:rPr>
              <a:t> out of 5     Wanted examples and cases specific to their needs. </a:t>
            </a:r>
            <a:endParaRPr sz="1500">
              <a:highlight>
                <a:srgbClr val="FFFFFF"/>
              </a:highlight>
            </a:endParaRPr>
          </a:p>
        </p:txBody>
      </p:sp>
      <p:sp>
        <p:nvSpPr>
          <p:cNvPr id="243" name="Google Shape;243;p36"/>
          <p:cNvSpPr txBox="1"/>
          <p:nvPr/>
        </p:nvSpPr>
        <p:spPr>
          <a:xfrm>
            <a:off x="2848200" y="2248500"/>
            <a:ext cx="3707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"I would love to see more things built from scratch like a Google Ad"</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7" title="Chart"/>
          <p:cNvPicPr preferRelativeResize="0"/>
          <p:nvPr/>
        </p:nvPicPr>
        <p:blipFill>
          <a:blip r:embed="rId3">
            <a:alphaModFix/>
          </a:blip>
          <a:stretch>
            <a:fillRect/>
          </a:stretch>
        </p:blipFill>
        <p:spPr>
          <a:xfrm>
            <a:off x="546950" y="66850"/>
            <a:ext cx="7854923" cy="4455925"/>
          </a:xfrm>
          <a:prstGeom prst="rect">
            <a:avLst/>
          </a:prstGeom>
          <a:noFill/>
          <a:ln>
            <a:noFill/>
          </a:ln>
        </p:spPr>
      </p:pic>
      <p:sp>
        <p:nvSpPr>
          <p:cNvPr id="249" name="Google Shape;249;p37"/>
          <p:cNvSpPr txBox="1"/>
          <p:nvPr/>
        </p:nvSpPr>
        <p:spPr>
          <a:xfrm>
            <a:off x="1001300" y="4522775"/>
            <a:ext cx="76065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3.1 -&gt; 3.1 -&gt; </a:t>
            </a:r>
            <a:r>
              <a:rPr b="1" lang="en" sz="1500">
                <a:highlight>
                  <a:srgbClr val="FFFFFF"/>
                </a:highlight>
              </a:rPr>
              <a:t>3.5</a:t>
            </a:r>
            <a:r>
              <a:rPr lang="en" sz="1500">
                <a:highlight>
                  <a:srgbClr val="FFFFFF"/>
                </a:highlight>
              </a:rPr>
              <a:t> out of 5    They were overwhelmed with </a:t>
            </a:r>
            <a:r>
              <a:rPr lang="en" sz="1500">
                <a:highlight>
                  <a:srgbClr val="FFFFFF"/>
                </a:highlight>
              </a:rPr>
              <a:t>their</a:t>
            </a:r>
            <a:r>
              <a:rPr lang="en" sz="1500">
                <a:highlight>
                  <a:srgbClr val="FFFFFF"/>
                </a:highlight>
              </a:rPr>
              <a:t> business and the course. </a:t>
            </a:r>
            <a:endParaRPr sz="1500">
              <a:highlight>
                <a:srgbClr val="FFFFFF"/>
              </a:highlight>
            </a:endParaRPr>
          </a:p>
        </p:txBody>
      </p:sp>
      <p:sp>
        <p:nvSpPr>
          <p:cNvPr id="250" name="Google Shape;250;p37"/>
          <p:cNvSpPr txBox="1"/>
          <p:nvPr/>
        </p:nvSpPr>
        <p:spPr>
          <a:xfrm>
            <a:off x="2669100" y="2669100"/>
            <a:ext cx="3488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"Too much work in little time with staffing problems in the business."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8" title="Chart"/>
          <p:cNvPicPr preferRelativeResize="0"/>
          <p:nvPr/>
        </p:nvPicPr>
        <p:blipFill>
          <a:blip r:embed="rId3">
            <a:alphaModFix/>
          </a:blip>
          <a:stretch>
            <a:fillRect/>
          </a:stretch>
        </p:blipFill>
        <p:spPr>
          <a:xfrm>
            <a:off x="176725" y="0"/>
            <a:ext cx="8557950" cy="4421999"/>
          </a:xfrm>
          <a:prstGeom prst="rect">
            <a:avLst/>
          </a:prstGeom>
          <a:noFill/>
          <a:ln>
            <a:noFill/>
          </a:ln>
        </p:spPr>
      </p:pic>
      <p:sp>
        <p:nvSpPr>
          <p:cNvPr id="256" name="Google Shape;256;p38"/>
          <p:cNvSpPr txBox="1"/>
          <p:nvPr/>
        </p:nvSpPr>
        <p:spPr>
          <a:xfrm>
            <a:off x="1455625" y="4514675"/>
            <a:ext cx="67791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3.9 -&gt; 4.4 -&gt; </a:t>
            </a:r>
            <a:r>
              <a:rPr b="1" lang="en" sz="1500">
                <a:highlight>
                  <a:srgbClr val="FFFFFF"/>
                </a:highlight>
              </a:rPr>
              <a:t>4.6</a:t>
            </a:r>
            <a:r>
              <a:rPr lang="en" sz="1500">
                <a:highlight>
                  <a:srgbClr val="FFFFFF"/>
                </a:highlight>
              </a:rPr>
              <a:t> out of 5    Liked the one-on-one support. </a:t>
            </a:r>
            <a:endParaRPr sz="1500">
              <a:highlight>
                <a:srgbClr val="FFFFFF"/>
              </a:highlight>
            </a:endParaRPr>
          </a:p>
        </p:txBody>
      </p:sp>
      <p:sp>
        <p:nvSpPr>
          <p:cNvPr id="257" name="Google Shape;257;p38"/>
          <p:cNvSpPr txBox="1"/>
          <p:nvPr/>
        </p:nvSpPr>
        <p:spPr>
          <a:xfrm>
            <a:off x="2790800" y="2214800"/>
            <a:ext cx="3000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"Still had to reach out for additional support as issues were discovered on my end."</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9" title="Chart"/>
          <p:cNvPicPr preferRelativeResize="0"/>
          <p:nvPr/>
        </p:nvPicPr>
        <p:blipFill>
          <a:blip r:embed="rId3">
            <a:alphaModFix/>
          </a:blip>
          <a:stretch>
            <a:fillRect/>
          </a:stretch>
        </p:blipFill>
        <p:spPr>
          <a:xfrm>
            <a:off x="154300" y="-40575"/>
            <a:ext cx="8609376" cy="4263775"/>
          </a:xfrm>
          <a:prstGeom prst="rect">
            <a:avLst/>
          </a:prstGeom>
          <a:noFill/>
          <a:ln>
            <a:noFill/>
          </a:ln>
        </p:spPr>
      </p:pic>
      <p:sp>
        <p:nvSpPr>
          <p:cNvPr id="263" name="Google Shape;263;p39"/>
          <p:cNvSpPr txBox="1"/>
          <p:nvPr/>
        </p:nvSpPr>
        <p:spPr>
          <a:xfrm>
            <a:off x="1463725" y="4454450"/>
            <a:ext cx="67791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3.4 -&gt; 2.9 -&gt; </a:t>
            </a:r>
            <a:r>
              <a:rPr b="1" lang="en" sz="1500">
                <a:highlight>
                  <a:srgbClr val="FFFFFF"/>
                </a:highlight>
              </a:rPr>
              <a:t>3.4</a:t>
            </a:r>
            <a:r>
              <a:rPr lang="en" sz="1500">
                <a:highlight>
                  <a:srgbClr val="FFFFFF"/>
                </a:highlight>
              </a:rPr>
              <a:t> out of 5       We did not figure out how to work this. </a:t>
            </a:r>
            <a:endParaRPr sz="1500">
              <a:highlight>
                <a:srgbClr val="FFFFFF"/>
              </a:highlight>
            </a:endParaRPr>
          </a:p>
        </p:txBody>
      </p:sp>
      <p:sp>
        <p:nvSpPr>
          <p:cNvPr id="264" name="Google Shape;264;p39"/>
          <p:cNvSpPr txBox="1"/>
          <p:nvPr/>
        </p:nvSpPr>
        <p:spPr>
          <a:xfrm>
            <a:off x="2352850" y="2571750"/>
            <a:ext cx="4932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chemeClr val="lt1"/>
                </a:highlight>
                <a:latin typeface="Roboto"/>
                <a:ea typeface="Roboto"/>
                <a:cs typeface="Roboto"/>
                <a:sym typeface="Roboto"/>
              </a:rPr>
              <a:t>"An experienced Team Captain would be cool. Some strong personalities in the group </a:t>
            </a:r>
            <a:r>
              <a:rPr lang="en" sz="1600">
                <a:solidFill>
                  <a:schemeClr val="dk1"/>
                </a:solidFill>
                <a:highlight>
                  <a:schemeClr val="lt1"/>
                </a:highlight>
                <a:latin typeface="Roboto"/>
                <a:ea typeface="Roboto"/>
                <a:cs typeface="Roboto"/>
                <a:sym typeface="Roboto"/>
              </a:rPr>
              <a:t>that </a:t>
            </a:r>
            <a:r>
              <a:rPr lang="en" sz="1600">
                <a:solidFill>
                  <a:schemeClr val="dk1"/>
                </a:solidFill>
                <a:highlight>
                  <a:schemeClr val="lt1"/>
                </a:highlight>
                <a:latin typeface="Roboto"/>
                <a:ea typeface="Roboto"/>
                <a:cs typeface="Roboto"/>
                <a:sym typeface="Roboto"/>
              </a:rPr>
              <a:t>can take up a lot of air and be a bit distracting sometimes."</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0" title="Chart"/>
          <p:cNvPicPr preferRelativeResize="0"/>
          <p:nvPr/>
        </p:nvPicPr>
        <p:blipFill>
          <a:blip r:embed="rId3">
            <a:alphaModFix/>
          </a:blip>
          <a:stretch>
            <a:fillRect/>
          </a:stretch>
        </p:blipFill>
        <p:spPr>
          <a:xfrm>
            <a:off x="277425" y="76075"/>
            <a:ext cx="8426376" cy="4354024"/>
          </a:xfrm>
          <a:prstGeom prst="rect">
            <a:avLst/>
          </a:prstGeom>
          <a:noFill/>
          <a:ln>
            <a:noFill/>
          </a:ln>
        </p:spPr>
      </p:pic>
      <p:sp>
        <p:nvSpPr>
          <p:cNvPr id="270" name="Google Shape;270;p40"/>
          <p:cNvSpPr txBox="1"/>
          <p:nvPr/>
        </p:nvSpPr>
        <p:spPr>
          <a:xfrm>
            <a:off x="1001300" y="4522775"/>
            <a:ext cx="6779100" cy="4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highlight>
                  <a:srgbClr val="FFFFFF"/>
                </a:highlight>
              </a:rPr>
              <a:t>3.6 -&gt; 3.8 -&gt; </a:t>
            </a:r>
            <a:r>
              <a:rPr b="1" lang="en" sz="1500">
                <a:highlight>
                  <a:srgbClr val="FFFFFF"/>
                </a:highlight>
              </a:rPr>
              <a:t>4.7</a:t>
            </a:r>
            <a:r>
              <a:rPr lang="en" sz="1500">
                <a:highlight>
                  <a:srgbClr val="FFFFFF"/>
                </a:highlight>
              </a:rPr>
              <a:t> out of 5      As the course progressed satisfaction increased. </a:t>
            </a:r>
            <a:endParaRPr sz="1500">
              <a:highlight>
                <a:srgbClr val="FFFFFF"/>
              </a:highlight>
            </a:endParaRPr>
          </a:p>
        </p:txBody>
      </p:sp>
      <p:sp>
        <p:nvSpPr>
          <p:cNvPr id="271" name="Google Shape;271;p40"/>
          <p:cNvSpPr txBox="1"/>
          <p:nvPr/>
        </p:nvSpPr>
        <p:spPr>
          <a:xfrm>
            <a:off x="2758703" y="2313500"/>
            <a:ext cx="4153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latin typeface="Roboto"/>
                <a:ea typeface="Roboto"/>
                <a:cs typeface="Roboto"/>
                <a:sym typeface="Roboto"/>
              </a:rPr>
              <a:t>"A straightforward and comprehensive guide to everything you need to know for digital marketing. I am forever grateful."</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1" title="Chart"/>
          <p:cNvPicPr preferRelativeResize="0"/>
          <p:nvPr/>
        </p:nvPicPr>
        <p:blipFill>
          <a:blip r:embed="rId3">
            <a:alphaModFix/>
          </a:blip>
          <a:stretch>
            <a:fillRect/>
          </a:stretch>
        </p:blipFill>
        <p:spPr>
          <a:xfrm>
            <a:off x="512700" y="103627"/>
            <a:ext cx="8027674" cy="4148001"/>
          </a:xfrm>
          <a:prstGeom prst="rect">
            <a:avLst/>
          </a:prstGeom>
          <a:noFill/>
          <a:ln>
            <a:noFill/>
          </a:ln>
        </p:spPr>
      </p:pic>
      <p:sp>
        <p:nvSpPr>
          <p:cNvPr id="277" name="Google Shape;277;p41"/>
          <p:cNvSpPr txBox="1"/>
          <p:nvPr/>
        </p:nvSpPr>
        <p:spPr>
          <a:xfrm>
            <a:off x="895450" y="4523950"/>
            <a:ext cx="7833900" cy="4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highlight>
                  <a:schemeClr val="lt1"/>
                </a:highlight>
              </a:rPr>
              <a:t> </a:t>
            </a:r>
            <a:r>
              <a:rPr b="1" lang="en" sz="1500">
                <a:solidFill>
                  <a:schemeClr val="dk1"/>
                </a:solidFill>
                <a:highlight>
                  <a:schemeClr val="lt1"/>
                </a:highlight>
              </a:rPr>
              <a:t>4.5</a:t>
            </a:r>
            <a:r>
              <a:rPr lang="en" sz="1500">
                <a:solidFill>
                  <a:schemeClr val="dk1"/>
                </a:solidFill>
                <a:highlight>
                  <a:schemeClr val="lt1"/>
                </a:highlight>
              </a:rPr>
              <a:t> out of 5      Given the width breadth and speed of this course, this is outstanding.</a:t>
            </a:r>
            <a:endParaRPr sz="1200">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2" title="Chart"/>
          <p:cNvPicPr preferRelativeResize="0"/>
          <p:nvPr/>
        </p:nvPicPr>
        <p:blipFill>
          <a:blip r:embed="rId3">
            <a:alphaModFix/>
          </a:blip>
          <a:stretch>
            <a:fillRect/>
          </a:stretch>
        </p:blipFill>
        <p:spPr>
          <a:xfrm>
            <a:off x="265950" y="114900"/>
            <a:ext cx="8539651" cy="4412550"/>
          </a:xfrm>
          <a:prstGeom prst="rect">
            <a:avLst/>
          </a:prstGeom>
          <a:noFill/>
          <a:ln>
            <a:noFill/>
          </a:ln>
        </p:spPr>
      </p:pic>
      <p:sp>
        <p:nvSpPr>
          <p:cNvPr id="283" name="Google Shape;283;p42"/>
          <p:cNvSpPr txBox="1"/>
          <p:nvPr/>
        </p:nvSpPr>
        <p:spPr>
          <a:xfrm>
            <a:off x="2306175" y="1131675"/>
            <a:ext cx="44592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highlight>
                  <a:schemeClr val="lt1"/>
                </a:highlight>
              </a:rPr>
              <a:t>Yes - 100%</a:t>
            </a:r>
            <a:r>
              <a:rPr lang="en" sz="1500">
                <a:solidFill>
                  <a:schemeClr val="dk1"/>
                </a:solidFill>
                <a:highlight>
                  <a:schemeClr val="lt1"/>
                </a:highlight>
              </a:rPr>
              <a:t>    What more needs to be said?</a:t>
            </a:r>
            <a:endParaRPr sz="1200">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1170775" y="450450"/>
            <a:ext cx="30399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82" name="Google Shape;82;p16"/>
          <p:cNvSpPr txBox="1"/>
          <p:nvPr/>
        </p:nvSpPr>
        <p:spPr>
          <a:xfrm>
            <a:off x="1170775" y="1281750"/>
            <a:ext cx="6536400" cy="146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highlight>
                  <a:srgbClr val="FFFFFF"/>
                </a:highlight>
              </a:rPr>
              <a:t>1. Why </a:t>
            </a:r>
            <a:r>
              <a:rPr lang="en" sz="1800">
                <a:highlight>
                  <a:srgbClr val="FFFFFF"/>
                </a:highlight>
              </a:rPr>
              <a:t>Experiential</a:t>
            </a:r>
            <a:r>
              <a:rPr lang="en" sz="1800">
                <a:highlight>
                  <a:srgbClr val="FFFFFF"/>
                </a:highlight>
              </a:rPr>
              <a:t> Learning?</a:t>
            </a:r>
            <a:endParaRPr sz="1800">
              <a:highlight>
                <a:srgbClr val="FFFFFF"/>
              </a:highlight>
            </a:endParaRPr>
          </a:p>
          <a:p>
            <a:pPr indent="0" lvl="0" marL="0" rtl="0" algn="l">
              <a:lnSpc>
                <a:spcPct val="115000"/>
              </a:lnSpc>
              <a:spcBef>
                <a:spcPts val="0"/>
              </a:spcBef>
              <a:spcAft>
                <a:spcPts val="0"/>
              </a:spcAft>
              <a:buNone/>
            </a:pPr>
            <a:r>
              <a:rPr lang="en" sz="1800">
                <a:highlight>
                  <a:srgbClr val="FFFFFF"/>
                </a:highlight>
              </a:rPr>
              <a:t>2. What is the Research?</a:t>
            </a:r>
            <a:endParaRPr sz="1800">
              <a:highlight>
                <a:srgbClr val="FFFFFF"/>
              </a:highlight>
            </a:endParaRPr>
          </a:p>
          <a:p>
            <a:pPr indent="0" lvl="0" marL="0" rtl="0" algn="l">
              <a:lnSpc>
                <a:spcPct val="115000"/>
              </a:lnSpc>
              <a:spcBef>
                <a:spcPts val="0"/>
              </a:spcBef>
              <a:spcAft>
                <a:spcPts val="0"/>
              </a:spcAft>
              <a:buNone/>
            </a:pPr>
            <a:r>
              <a:rPr lang="en" sz="1800">
                <a:highlight>
                  <a:srgbClr val="FFFFFF"/>
                </a:highlight>
              </a:rPr>
              <a:t>3. </a:t>
            </a:r>
            <a:r>
              <a:rPr lang="en" sz="1800">
                <a:solidFill>
                  <a:schemeClr val="dk1"/>
                </a:solidFill>
                <a:highlight>
                  <a:schemeClr val="lt1"/>
                </a:highlight>
              </a:rPr>
              <a:t>Experiential Learning Insights</a:t>
            </a:r>
            <a:endParaRPr sz="1800">
              <a:highlight>
                <a:srgbClr val="FFFFFF"/>
              </a:highlight>
            </a:endParaRPr>
          </a:p>
          <a:p>
            <a:pPr indent="0" lvl="0" marL="0" rtl="0" algn="l">
              <a:lnSpc>
                <a:spcPct val="115000"/>
              </a:lnSpc>
              <a:spcBef>
                <a:spcPts val="0"/>
              </a:spcBef>
              <a:spcAft>
                <a:spcPts val="0"/>
              </a:spcAft>
              <a:buNone/>
            </a:pPr>
            <a:r>
              <a:rPr lang="en" sz="1800">
                <a:highlight>
                  <a:srgbClr val="FFFFFF"/>
                </a:highlight>
              </a:rPr>
              <a:t>4. Comments, </a:t>
            </a:r>
            <a:r>
              <a:rPr lang="en" sz="1800">
                <a:highlight>
                  <a:srgbClr val="FFFFFF"/>
                </a:highlight>
              </a:rPr>
              <a:t>Collaborations</a:t>
            </a:r>
            <a:r>
              <a:rPr lang="en" sz="1800">
                <a:highlight>
                  <a:srgbClr val="FFFFFF"/>
                </a:highlight>
              </a:rPr>
              <a:t>, Questions</a:t>
            </a:r>
            <a:endParaRPr sz="1800">
              <a:highlight>
                <a:srgbClr val="FFFFFF"/>
              </a:highlight>
            </a:endParaRPr>
          </a:p>
          <a:p>
            <a:pPr indent="0" lvl="0" marL="0" rtl="0" algn="l">
              <a:lnSpc>
                <a:spcPct val="115000"/>
              </a:lnSpc>
              <a:spcBef>
                <a:spcPts val="0"/>
              </a:spcBef>
              <a:spcAft>
                <a:spcPts val="0"/>
              </a:spcAft>
              <a:buNone/>
            </a:pPr>
            <a:r>
              <a:t/>
            </a:r>
            <a:endParaRPr sz="1100">
              <a:highlight>
                <a:srgbClr val="FFFFFF"/>
              </a:highlight>
            </a:endParaRPr>
          </a:p>
        </p:txBody>
      </p:sp>
      <p:sp>
        <p:nvSpPr>
          <p:cNvPr id="83" name="Google Shape;83;p16"/>
          <p:cNvSpPr txBox="1"/>
          <p:nvPr/>
        </p:nvSpPr>
        <p:spPr>
          <a:xfrm>
            <a:off x="1170775" y="4187925"/>
            <a:ext cx="72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https://digitalmarketingresearch.ca/ten-experiential-learning-insights-bsbr-analysis-1/</a:t>
            </a:r>
            <a:endParaRPr/>
          </a:p>
        </p:txBody>
      </p:sp>
      <p:sp>
        <p:nvSpPr>
          <p:cNvPr id="84" name="Google Shape;84;p16"/>
          <p:cNvSpPr txBox="1"/>
          <p:nvPr>
            <p:ph type="title"/>
          </p:nvPr>
        </p:nvSpPr>
        <p:spPr>
          <a:xfrm>
            <a:off x="1170775" y="3658575"/>
            <a:ext cx="5707200" cy="600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i="1" lang="en" sz="3000"/>
              <a:t>Presentation Summary Blog</a:t>
            </a:r>
            <a:endParaRPr i="1"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3"/>
          <p:cNvSpPr txBox="1"/>
          <p:nvPr>
            <p:ph type="title"/>
          </p:nvPr>
        </p:nvSpPr>
        <p:spPr>
          <a:xfrm>
            <a:off x="286625" y="101950"/>
            <a:ext cx="7738800" cy="56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680"/>
              <a:t>INFORMATION TO ANSWER THE TWO QUESTIONS</a:t>
            </a:r>
            <a:endParaRPr sz="3680"/>
          </a:p>
        </p:txBody>
      </p:sp>
      <p:sp>
        <p:nvSpPr>
          <p:cNvPr id="289" name="Google Shape;289;p43"/>
          <p:cNvSpPr txBox="1"/>
          <p:nvPr/>
        </p:nvSpPr>
        <p:spPr>
          <a:xfrm>
            <a:off x="335325" y="713538"/>
            <a:ext cx="8320500" cy="33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50">
                <a:solidFill>
                  <a:schemeClr val="dk1"/>
                </a:solidFill>
                <a:highlight>
                  <a:srgbClr val="FCFCFC"/>
                </a:highlight>
              </a:rPr>
              <a:t>In Depth Personal, Business &amp; Digital Marketing Metrics</a:t>
            </a:r>
            <a:endParaRPr b="1" sz="1250">
              <a:solidFill>
                <a:schemeClr val="dk1"/>
              </a:solidFill>
              <a:highlight>
                <a:srgbClr val="FCFCFC"/>
              </a:highlight>
            </a:endParaRPr>
          </a:p>
          <a:p>
            <a:pPr indent="0" lvl="0" marL="0" rtl="0" algn="l">
              <a:spcBef>
                <a:spcPts val="0"/>
              </a:spcBef>
              <a:spcAft>
                <a:spcPts val="0"/>
              </a:spcAft>
              <a:buNone/>
            </a:pPr>
            <a:r>
              <a:rPr i="1" lang="en" sz="1150">
                <a:solidFill>
                  <a:schemeClr val="dk1"/>
                </a:solidFill>
                <a:highlight>
                  <a:srgbClr val="FCFCFC"/>
                </a:highlight>
              </a:rPr>
              <a:t>Digital Marketing &amp; Business Outcome Metrics</a:t>
            </a:r>
            <a:endParaRPr i="1" sz="11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1) Prescreen Entry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2) 6 Months After Course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3) 6 Months After Course Focus Group</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4)12 Months After Course Metrics</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5) 12 Months After Course Focus Group</a:t>
            </a:r>
            <a:endParaRPr sz="1250">
              <a:solidFill>
                <a:schemeClr val="dk1"/>
              </a:solidFill>
              <a:highlight>
                <a:srgbClr val="FCFCFC"/>
              </a:highlight>
            </a:endParaRPr>
          </a:p>
          <a:p>
            <a:pPr indent="0" lvl="0" marL="0" rtl="0" algn="l">
              <a:spcBef>
                <a:spcPts val="0"/>
              </a:spcBef>
              <a:spcAft>
                <a:spcPts val="0"/>
              </a:spcAft>
              <a:buNone/>
            </a:pPr>
            <a:r>
              <a:t/>
            </a:r>
            <a:endParaRPr sz="1250">
              <a:solidFill>
                <a:schemeClr val="dk1"/>
              </a:solidFill>
              <a:highlight>
                <a:srgbClr val="FCFCFC"/>
              </a:highlight>
            </a:endParaRPr>
          </a:p>
          <a:p>
            <a:pPr indent="0" lvl="0" marL="0" rtl="0" algn="l">
              <a:spcBef>
                <a:spcPts val="0"/>
              </a:spcBef>
              <a:spcAft>
                <a:spcPts val="0"/>
              </a:spcAft>
              <a:buNone/>
            </a:pPr>
            <a:r>
              <a:rPr b="1" lang="en" sz="1250">
                <a:solidFill>
                  <a:schemeClr val="dk1"/>
                </a:solidFill>
                <a:highlight>
                  <a:srgbClr val="FCFCFC"/>
                </a:highlight>
              </a:rPr>
              <a:t>Course Evaluation</a:t>
            </a:r>
            <a:endParaRPr b="1" sz="1250">
              <a:solidFill>
                <a:schemeClr val="dk1"/>
              </a:solidFill>
              <a:highlight>
                <a:srgbClr val="FCFCFC"/>
              </a:highlight>
            </a:endParaRPr>
          </a:p>
          <a:p>
            <a:pPr indent="0" lvl="0" marL="0" rtl="0" algn="l">
              <a:spcBef>
                <a:spcPts val="0"/>
              </a:spcBef>
              <a:spcAft>
                <a:spcPts val="0"/>
              </a:spcAft>
              <a:buClr>
                <a:schemeClr val="dk1"/>
              </a:buClr>
              <a:buSzPts val="1100"/>
              <a:buFont typeface="Arial"/>
              <a:buNone/>
            </a:pPr>
            <a:r>
              <a:rPr i="1" lang="en" sz="1150">
                <a:solidFill>
                  <a:schemeClr val="dk1"/>
                </a:solidFill>
                <a:highlight>
                  <a:srgbClr val="FCFCFC"/>
                </a:highlight>
              </a:rPr>
              <a:t>Course Content &amp; Structure Feedback</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1) Precourse Focus Group</a:t>
            </a:r>
            <a:endParaRPr sz="1250">
              <a:solidFill>
                <a:schemeClr val="dk1"/>
              </a:solidFill>
              <a:highlight>
                <a:srgbClr val="FCFCFC"/>
              </a:highlight>
            </a:endParaRPr>
          </a:p>
          <a:p>
            <a:pPr indent="0" lvl="0" marL="0" rtl="0" algn="l">
              <a:spcBef>
                <a:spcPts val="0"/>
              </a:spcBef>
              <a:spcAft>
                <a:spcPts val="0"/>
              </a:spcAft>
              <a:buNone/>
            </a:pPr>
            <a:r>
              <a:rPr lang="en" sz="1050" u="sng">
                <a:solidFill>
                  <a:schemeClr val="hlink"/>
                </a:solidFill>
                <a:highlight>
                  <a:srgbClr val="FCFCFC"/>
                </a:highlight>
                <a:hlinkClick r:id="rId3"/>
              </a:rPr>
              <a:t>https://digitalmarketingresearch.ca/bsbr-research-stage-2-program-development/</a:t>
            </a:r>
            <a:endParaRPr sz="10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FFF00"/>
                </a:highlight>
              </a:rPr>
              <a:t>2) 4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FFF00"/>
                </a:highlight>
              </a:rPr>
              <a:t>3) 8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FFF00"/>
                </a:highlight>
              </a:rPr>
              <a:t>4) 12 Week Course Survey</a:t>
            </a:r>
            <a:endParaRPr sz="1250">
              <a:solidFill>
                <a:schemeClr val="dk1"/>
              </a:solidFill>
              <a:highlight>
                <a:srgbClr val="FFFF00"/>
              </a:highlight>
            </a:endParaRPr>
          </a:p>
          <a:p>
            <a:pPr indent="0" lvl="0" marL="0" rtl="0" algn="l">
              <a:spcBef>
                <a:spcPts val="0"/>
              </a:spcBef>
              <a:spcAft>
                <a:spcPts val="0"/>
              </a:spcAft>
              <a:buNone/>
            </a:pPr>
            <a:r>
              <a:rPr lang="en" sz="1250">
                <a:solidFill>
                  <a:schemeClr val="dk1"/>
                </a:solidFill>
                <a:highlight>
                  <a:srgbClr val="FCFCFC"/>
                </a:highlight>
              </a:rPr>
              <a:t>5) Course End Focus Group </a:t>
            </a:r>
            <a:endParaRPr sz="1250">
              <a:solidFill>
                <a:schemeClr val="dk1"/>
              </a:solidFill>
              <a:highlight>
                <a:srgbClr val="FCFCFC"/>
              </a:highlight>
            </a:endParaRPr>
          </a:p>
          <a:p>
            <a:pPr indent="0" lvl="0" marL="0" rtl="0" algn="l">
              <a:spcBef>
                <a:spcPts val="0"/>
              </a:spcBef>
              <a:spcAft>
                <a:spcPts val="0"/>
              </a:spcAft>
              <a:buNone/>
            </a:pPr>
            <a:r>
              <a:rPr lang="en" sz="1250">
                <a:solidFill>
                  <a:schemeClr val="dk1"/>
                </a:solidFill>
                <a:highlight>
                  <a:srgbClr val="FCFCFC"/>
                </a:highlight>
              </a:rPr>
              <a:t>* Also ongoing individual exploratory discussion through out. </a:t>
            </a:r>
            <a:endParaRPr sz="1500">
              <a:solidFill>
                <a:schemeClr val="dk1"/>
              </a:solidFill>
            </a:endParaRPr>
          </a:p>
        </p:txBody>
      </p:sp>
      <p:pic>
        <p:nvPicPr>
          <p:cNvPr id="290" name="Google Shape;290;p43"/>
          <p:cNvPicPr preferRelativeResize="0"/>
          <p:nvPr/>
        </p:nvPicPr>
        <p:blipFill>
          <a:blip r:embed="rId4">
            <a:alphaModFix/>
          </a:blip>
          <a:stretch>
            <a:fillRect/>
          </a:stretch>
        </p:blipFill>
        <p:spPr>
          <a:xfrm>
            <a:off x="121500" y="4151751"/>
            <a:ext cx="2419701" cy="754575"/>
          </a:xfrm>
          <a:prstGeom prst="rect">
            <a:avLst/>
          </a:prstGeom>
          <a:noFill/>
          <a:ln>
            <a:noFill/>
          </a:ln>
        </p:spPr>
      </p:pic>
      <p:pic>
        <p:nvPicPr>
          <p:cNvPr id="291" name="Google Shape;291;p43"/>
          <p:cNvPicPr preferRelativeResize="0"/>
          <p:nvPr/>
        </p:nvPicPr>
        <p:blipFill>
          <a:blip r:embed="rId5">
            <a:alphaModFix/>
          </a:blip>
          <a:stretch>
            <a:fillRect/>
          </a:stretch>
        </p:blipFill>
        <p:spPr>
          <a:xfrm>
            <a:off x="7368875" y="4339000"/>
            <a:ext cx="1591900" cy="567325"/>
          </a:xfrm>
          <a:prstGeom prst="rect">
            <a:avLst/>
          </a:prstGeom>
          <a:noFill/>
          <a:ln>
            <a:noFill/>
          </a:ln>
        </p:spPr>
      </p:pic>
      <p:sp>
        <p:nvSpPr>
          <p:cNvPr id="292" name="Google Shape;292;p43"/>
          <p:cNvSpPr/>
          <p:nvPr/>
        </p:nvSpPr>
        <p:spPr>
          <a:xfrm>
            <a:off x="5522925" y="2029075"/>
            <a:ext cx="3062100" cy="1653600"/>
          </a:xfrm>
          <a:prstGeom prst="wedgeEllipseCallout">
            <a:avLst>
              <a:gd fmla="val -144067" name="adj1"/>
              <a:gd fmla="val 26461"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800">
                <a:solidFill>
                  <a:srgbClr val="FFFFFF"/>
                </a:solidFill>
              </a:rPr>
              <a:t>Discussed today! Watch the website for our next analysis on other data.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285550" y="1806450"/>
            <a:ext cx="8487900" cy="1530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SUMMARY OF TODAY'S DISCUSSION</a:t>
            </a:r>
            <a:endParaRPr/>
          </a:p>
          <a:p>
            <a:pPr indent="0" lvl="0" marL="0" rtl="0" algn="ctr">
              <a:lnSpc>
                <a:spcPct val="115000"/>
              </a:lnSpc>
              <a:spcBef>
                <a:spcPts val="0"/>
              </a:spcBef>
              <a:spcAft>
                <a:spcPts val="0"/>
              </a:spcAft>
              <a:buClr>
                <a:schemeClr val="dk1"/>
              </a:buClr>
              <a:buSzPct val="45000"/>
              <a:buFont typeface="Arial"/>
              <a:buNone/>
            </a:pPr>
            <a:r>
              <a:rPr lang="en" sz="2444" u="sng">
                <a:solidFill>
                  <a:schemeClr val="hlink"/>
                </a:solidFill>
                <a:highlight>
                  <a:srgbClr val="FFFF00"/>
                </a:highlight>
                <a:hlinkClick r:id="rId3"/>
              </a:rPr>
              <a:t>https://digitalmarketingresearch.ca/ten-experiential-learning-insights-bsbr-analysis-1/</a:t>
            </a:r>
            <a:endParaRPr i="1" sz="4944">
              <a:highlight>
                <a:srgbClr val="FFFF00"/>
              </a:highlight>
            </a:endParaRPr>
          </a:p>
        </p:txBody>
      </p:sp>
      <p:pic>
        <p:nvPicPr>
          <p:cNvPr id="298" name="Google Shape;298;p44"/>
          <p:cNvPicPr preferRelativeResize="0"/>
          <p:nvPr/>
        </p:nvPicPr>
        <p:blipFill>
          <a:blip r:embed="rId4">
            <a:alphaModFix/>
          </a:blip>
          <a:stretch>
            <a:fillRect/>
          </a:stretch>
        </p:blipFill>
        <p:spPr>
          <a:xfrm>
            <a:off x="72875" y="75475"/>
            <a:ext cx="2369099" cy="738800"/>
          </a:xfrm>
          <a:prstGeom prst="rect">
            <a:avLst/>
          </a:prstGeom>
          <a:noFill/>
          <a:ln>
            <a:noFill/>
          </a:ln>
        </p:spPr>
      </p:pic>
      <p:pic>
        <p:nvPicPr>
          <p:cNvPr id="299" name="Google Shape;299;p44"/>
          <p:cNvPicPr preferRelativeResize="0"/>
          <p:nvPr/>
        </p:nvPicPr>
        <p:blipFill>
          <a:blip r:embed="rId5">
            <a:alphaModFix/>
          </a:blip>
          <a:stretch>
            <a:fillRect/>
          </a:stretch>
        </p:blipFill>
        <p:spPr>
          <a:xfrm>
            <a:off x="4572000" y="4346456"/>
            <a:ext cx="4376177" cy="64316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title"/>
          </p:nvPr>
        </p:nvSpPr>
        <p:spPr>
          <a:xfrm>
            <a:off x="273750" y="1806450"/>
            <a:ext cx="84879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a:p>
            <a:pPr indent="0" lvl="0" marL="0" rtl="0" algn="ctr">
              <a:lnSpc>
                <a:spcPct val="115000"/>
              </a:lnSpc>
              <a:spcBef>
                <a:spcPts val="0"/>
              </a:spcBef>
              <a:spcAft>
                <a:spcPts val="0"/>
              </a:spcAft>
              <a:buClr>
                <a:schemeClr val="dk1"/>
              </a:buClr>
              <a:buSzPts val="1100"/>
              <a:buFont typeface="Arial"/>
              <a:buNone/>
            </a:pPr>
            <a:r>
              <a:rPr lang="en" sz="3000">
                <a:highlight>
                  <a:schemeClr val="lt1"/>
                </a:highlight>
              </a:rPr>
              <a:t>Comments, Collaborations, Questions?</a:t>
            </a:r>
            <a:endParaRPr i="1" sz="5500"/>
          </a:p>
        </p:txBody>
      </p:sp>
      <p:pic>
        <p:nvPicPr>
          <p:cNvPr id="305" name="Google Shape;305;p45"/>
          <p:cNvPicPr preferRelativeResize="0"/>
          <p:nvPr/>
        </p:nvPicPr>
        <p:blipFill>
          <a:blip r:embed="rId3">
            <a:alphaModFix/>
          </a:blip>
          <a:stretch>
            <a:fillRect/>
          </a:stretch>
        </p:blipFill>
        <p:spPr>
          <a:xfrm>
            <a:off x="72875" y="75475"/>
            <a:ext cx="2369099" cy="738800"/>
          </a:xfrm>
          <a:prstGeom prst="rect">
            <a:avLst/>
          </a:prstGeom>
          <a:noFill/>
          <a:ln>
            <a:noFill/>
          </a:ln>
        </p:spPr>
      </p:pic>
      <p:pic>
        <p:nvPicPr>
          <p:cNvPr id="306" name="Google Shape;306;p45"/>
          <p:cNvPicPr preferRelativeResize="0"/>
          <p:nvPr/>
        </p:nvPicPr>
        <p:blipFill>
          <a:blip r:embed="rId4">
            <a:alphaModFix/>
          </a:blip>
          <a:stretch>
            <a:fillRect/>
          </a:stretch>
        </p:blipFill>
        <p:spPr>
          <a:xfrm>
            <a:off x="4572000" y="4346456"/>
            <a:ext cx="4376177" cy="6431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285550" y="1806450"/>
            <a:ext cx="84879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EXPERIENTIAL LEARNING?</a:t>
            </a:r>
            <a:endParaRPr/>
          </a:p>
          <a:p>
            <a:pPr indent="0" lvl="0" marL="0" rtl="0" algn="ctr">
              <a:spcBef>
                <a:spcPts val="0"/>
              </a:spcBef>
              <a:spcAft>
                <a:spcPts val="0"/>
              </a:spcAft>
              <a:buNone/>
            </a:pPr>
            <a:r>
              <a:rPr i="1" lang="en" sz="3000"/>
              <a:t>So Students Can Get Jobs When They Graduate!</a:t>
            </a:r>
            <a:endParaRPr i="1" sz="3000"/>
          </a:p>
        </p:txBody>
      </p:sp>
      <p:pic>
        <p:nvPicPr>
          <p:cNvPr id="90" name="Google Shape;90;p17"/>
          <p:cNvPicPr preferRelativeResize="0"/>
          <p:nvPr/>
        </p:nvPicPr>
        <p:blipFill>
          <a:blip r:embed="rId3">
            <a:alphaModFix/>
          </a:blip>
          <a:stretch>
            <a:fillRect/>
          </a:stretch>
        </p:blipFill>
        <p:spPr>
          <a:xfrm>
            <a:off x="182025" y="193975"/>
            <a:ext cx="3492874" cy="51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773700" y="1157625"/>
            <a:ext cx="7596600" cy="21795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rgbClr val="202124"/>
              </a:buClr>
              <a:buSzPts val="1900"/>
              <a:buFont typeface="Arial"/>
              <a:buChar char="●"/>
            </a:pPr>
            <a:r>
              <a:rPr lang="en" sz="1900">
                <a:solidFill>
                  <a:srgbClr val="202124"/>
                </a:solidFill>
                <a:highlight>
                  <a:srgbClr val="FFFFFF"/>
                </a:highlight>
                <a:latin typeface="Arial"/>
                <a:ea typeface="Arial"/>
                <a:cs typeface="Arial"/>
                <a:sym typeface="Arial"/>
              </a:rPr>
              <a:t>Learning by doing</a:t>
            </a:r>
            <a:endParaRPr sz="1900">
              <a:solidFill>
                <a:srgbClr val="202124"/>
              </a:solidFill>
              <a:highlight>
                <a:srgbClr val="FFFFFF"/>
              </a:highlight>
              <a:latin typeface="Arial"/>
              <a:ea typeface="Arial"/>
              <a:cs typeface="Arial"/>
              <a:sym typeface="Arial"/>
            </a:endParaRPr>
          </a:p>
          <a:p>
            <a:pPr indent="-349250" lvl="0" marL="457200" rtl="0" algn="l">
              <a:spcBef>
                <a:spcPts val="0"/>
              </a:spcBef>
              <a:spcAft>
                <a:spcPts val="0"/>
              </a:spcAft>
              <a:buClr>
                <a:srgbClr val="202124"/>
              </a:buClr>
              <a:buSzPts val="1900"/>
              <a:buFont typeface="Arial"/>
              <a:buChar char="●"/>
            </a:pPr>
            <a:r>
              <a:rPr lang="en" sz="1900">
                <a:solidFill>
                  <a:srgbClr val="202124"/>
                </a:solidFill>
                <a:highlight>
                  <a:srgbClr val="FFFFFF"/>
                </a:highlight>
                <a:latin typeface="Arial"/>
                <a:ea typeface="Arial"/>
                <a:cs typeface="Arial"/>
                <a:sym typeface="Arial"/>
              </a:rPr>
              <a:t>Hands-on experiences</a:t>
            </a:r>
            <a:endParaRPr sz="1900">
              <a:solidFill>
                <a:srgbClr val="202124"/>
              </a:solidFill>
              <a:highlight>
                <a:srgbClr val="FFFFFF"/>
              </a:highlight>
              <a:latin typeface="Arial"/>
              <a:ea typeface="Arial"/>
              <a:cs typeface="Arial"/>
              <a:sym typeface="Arial"/>
            </a:endParaRPr>
          </a:p>
          <a:p>
            <a:pPr indent="-349250" lvl="0" marL="457200" rtl="0" algn="l">
              <a:spcBef>
                <a:spcPts val="0"/>
              </a:spcBef>
              <a:spcAft>
                <a:spcPts val="0"/>
              </a:spcAft>
              <a:buClr>
                <a:srgbClr val="202124"/>
              </a:buClr>
              <a:buSzPts val="1900"/>
              <a:buFont typeface="Arial"/>
              <a:buChar char="●"/>
            </a:pPr>
            <a:r>
              <a:rPr lang="en" sz="1900">
                <a:solidFill>
                  <a:srgbClr val="202124"/>
                </a:solidFill>
                <a:highlight>
                  <a:srgbClr val="FFFFFF"/>
                </a:highlight>
                <a:latin typeface="Arial"/>
                <a:ea typeface="Arial"/>
                <a:cs typeface="Arial"/>
                <a:sym typeface="Arial"/>
              </a:rPr>
              <a:t>Better connection of theories to workable knowledge </a:t>
            </a:r>
            <a:endParaRPr sz="1900">
              <a:solidFill>
                <a:srgbClr val="202124"/>
              </a:solidFill>
              <a:highlight>
                <a:srgbClr val="FFFFFF"/>
              </a:highlight>
              <a:latin typeface="Arial"/>
              <a:ea typeface="Arial"/>
              <a:cs typeface="Arial"/>
              <a:sym typeface="Arial"/>
            </a:endParaRPr>
          </a:p>
          <a:p>
            <a:pPr indent="-349250" lvl="0" marL="457200" rtl="0" algn="l">
              <a:spcBef>
                <a:spcPts val="0"/>
              </a:spcBef>
              <a:spcAft>
                <a:spcPts val="0"/>
              </a:spcAft>
              <a:buClr>
                <a:srgbClr val="202124"/>
              </a:buClr>
              <a:buSzPts val="1900"/>
              <a:buFont typeface="Arial"/>
              <a:buChar char="●"/>
            </a:pPr>
            <a:r>
              <a:rPr lang="en" sz="1900">
                <a:solidFill>
                  <a:srgbClr val="202124"/>
                </a:solidFill>
                <a:highlight>
                  <a:srgbClr val="FFFFFF"/>
                </a:highlight>
                <a:latin typeface="Arial"/>
                <a:ea typeface="Arial"/>
                <a:cs typeface="Arial"/>
                <a:sym typeface="Arial"/>
              </a:rPr>
              <a:t>Applying classroom learning to real-world situations</a:t>
            </a:r>
            <a:endParaRPr sz="1900">
              <a:solidFill>
                <a:srgbClr val="202124"/>
              </a:solidFill>
              <a:highlight>
                <a:srgbClr val="FFFFFF"/>
              </a:highlight>
              <a:latin typeface="Arial"/>
              <a:ea typeface="Arial"/>
              <a:cs typeface="Arial"/>
              <a:sym typeface="Arial"/>
            </a:endParaRPr>
          </a:p>
          <a:p>
            <a:pPr indent="0" lvl="0" marL="0" rtl="0" algn="l">
              <a:spcBef>
                <a:spcPts val="0"/>
              </a:spcBef>
              <a:spcAft>
                <a:spcPts val="0"/>
              </a:spcAft>
              <a:buNone/>
            </a:pPr>
            <a:r>
              <a:t/>
            </a:r>
            <a:endParaRPr sz="1900">
              <a:solidFill>
                <a:srgbClr val="202124"/>
              </a:solidFill>
              <a:highlight>
                <a:srgbClr val="FFFFFF"/>
              </a:highlight>
              <a:latin typeface="Arial"/>
              <a:ea typeface="Arial"/>
              <a:cs typeface="Arial"/>
              <a:sym typeface="Arial"/>
            </a:endParaRPr>
          </a:p>
          <a:p>
            <a:pPr indent="0" lvl="0" marL="0" rtl="0" algn="l">
              <a:spcBef>
                <a:spcPts val="0"/>
              </a:spcBef>
              <a:spcAft>
                <a:spcPts val="0"/>
              </a:spcAft>
              <a:buNone/>
            </a:pPr>
            <a:r>
              <a:rPr lang="en" sz="1900">
                <a:solidFill>
                  <a:srgbClr val="202124"/>
                </a:solidFill>
                <a:highlight>
                  <a:srgbClr val="FFFFFF"/>
                </a:highlight>
                <a:latin typeface="Arial"/>
                <a:ea typeface="Arial"/>
                <a:cs typeface="Arial"/>
                <a:sym typeface="Arial"/>
              </a:rPr>
              <a:t>In summary…."Just </a:t>
            </a:r>
            <a:r>
              <a:rPr b="1" i="1" lang="en" sz="1900">
                <a:solidFill>
                  <a:srgbClr val="202124"/>
                </a:solidFill>
                <a:highlight>
                  <a:srgbClr val="FFFFFF"/>
                </a:highlight>
                <a:latin typeface="Arial"/>
                <a:ea typeface="Arial"/>
                <a:cs typeface="Arial"/>
                <a:sym typeface="Arial"/>
              </a:rPr>
              <a:t>really</a:t>
            </a:r>
            <a:r>
              <a:rPr lang="en" sz="1900">
                <a:solidFill>
                  <a:srgbClr val="202124"/>
                </a:solidFill>
                <a:highlight>
                  <a:srgbClr val="FFFFFF"/>
                </a:highlight>
                <a:latin typeface="Arial"/>
                <a:ea typeface="Arial"/>
                <a:cs typeface="Arial"/>
                <a:sym typeface="Arial"/>
              </a:rPr>
              <a:t> Do It!" </a:t>
            </a:r>
            <a:endParaRPr sz="1900">
              <a:solidFill>
                <a:srgbClr val="202124"/>
              </a:solidFill>
              <a:highlight>
                <a:srgbClr val="FFFFFF"/>
              </a:highlight>
              <a:latin typeface="Arial"/>
              <a:ea typeface="Arial"/>
              <a:cs typeface="Arial"/>
              <a:sym typeface="Arial"/>
            </a:endParaRPr>
          </a:p>
        </p:txBody>
      </p:sp>
      <p:sp>
        <p:nvSpPr>
          <p:cNvPr id="96" name="Google Shape;96;p18"/>
          <p:cNvSpPr txBox="1"/>
          <p:nvPr/>
        </p:nvSpPr>
        <p:spPr>
          <a:xfrm>
            <a:off x="773700" y="4158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202124"/>
                </a:solidFill>
                <a:highlight>
                  <a:srgbClr val="FFFFFF"/>
                </a:highlight>
              </a:rPr>
              <a:t>Experiential Learning</a:t>
            </a:r>
            <a:endParaRPr b="1" sz="1800">
              <a:solidFill>
                <a:srgbClr val="202124"/>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22300" y="313725"/>
            <a:ext cx="8738400" cy="47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t>EDUCATION IS IN CRISIS! WE HAVE TO LEAVE OUR BUBBLE</a:t>
            </a:r>
            <a:endParaRPr i="1" sz="3600"/>
          </a:p>
        </p:txBody>
      </p:sp>
      <p:pic>
        <p:nvPicPr>
          <p:cNvPr id="102" name="Google Shape;102;p19"/>
          <p:cNvPicPr preferRelativeResize="0"/>
          <p:nvPr/>
        </p:nvPicPr>
        <p:blipFill>
          <a:blip r:embed="rId3">
            <a:alphaModFix/>
          </a:blip>
          <a:stretch>
            <a:fillRect/>
          </a:stretch>
        </p:blipFill>
        <p:spPr>
          <a:xfrm>
            <a:off x="121500" y="4151751"/>
            <a:ext cx="2419701" cy="754575"/>
          </a:xfrm>
          <a:prstGeom prst="rect">
            <a:avLst/>
          </a:prstGeom>
          <a:noFill/>
          <a:ln>
            <a:noFill/>
          </a:ln>
        </p:spPr>
      </p:pic>
      <p:pic>
        <p:nvPicPr>
          <p:cNvPr id="103" name="Google Shape;103;p19"/>
          <p:cNvPicPr preferRelativeResize="0"/>
          <p:nvPr/>
        </p:nvPicPr>
        <p:blipFill>
          <a:blip r:embed="rId4">
            <a:alphaModFix/>
          </a:blip>
          <a:stretch>
            <a:fillRect/>
          </a:stretch>
        </p:blipFill>
        <p:spPr>
          <a:xfrm>
            <a:off x="7368875" y="4339000"/>
            <a:ext cx="1591900" cy="567325"/>
          </a:xfrm>
          <a:prstGeom prst="rect">
            <a:avLst/>
          </a:prstGeom>
          <a:noFill/>
          <a:ln>
            <a:noFill/>
          </a:ln>
        </p:spPr>
      </p:pic>
      <p:pic>
        <p:nvPicPr>
          <p:cNvPr id="104" name="Google Shape;104;p19"/>
          <p:cNvPicPr preferRelativeResize="0"/>
          <p:nvPr/>
        </p:nvPicPr>
        <p:blipFill>
          <a:blip r:embed="rId5">
            <a:alphaModFix/>
          </a:blip>
          <a:stretch>
            <a:fillRect/>
          </a:stretch>
        </p:blipFill>
        <p:spPr>
          <a:xfrm>
            <a:off x="695562" y="749287"/>
            <a:ext cx="7791876" cy="3106400"/>
          </a:xfrm>
          <a:prstGeom prst="rect">
            <a:avLst/>
          </a:prstGeom>
          <a:noFill/>
          <a:ln>
            <a:noFill/>
          </a:ln>
        </p:spPr>
      </p:pic>
      <p:sp>
        <p:nvSpPr>
          <p:cNvPr id="105" name="Google Shape;105;p19"/>
          <p:cNvSpPr txBox="1"/>
          <p:nvPr/>
        </p:nvSpPr>
        <p:spPr>
          <a:xfrm>
            <a:off x="1382700" y="3972425"/>
            <a:ext cx="653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chemeClr val="hlink"/>
                </a:solidFill>
                <a:hlinkClick r:id="rId6"/>
              </a:rPr>
              <a:t>https://www.managers.org.uk/wp-content/uploads/2021/09/employability-skills-research_work-ready-graduates.pdf</a:t>
            </a:r>
            <a:endParaRPr sz="900"/>
          </a:p>
        </p:txBody>
      </p:sp>
      <p:sp>
        <p:nvSpPr>
          <p:cNvPr id="106" name="Google Shape;106;p19"/>
          <p:cNvSpPr/>
          <p:nvPr/>
        </p:nvSpPr>
        <p:spPr>
          <a:xfrm>
            <a:off x="6942900" y="625450"/>
            <a:ext cx="1835400" cy="684000"/>
          </a:xfrm>
          <a:prstGeom prst="wedgeEllipseCallout">
            <a:avLst>
              <a:gd fmla="val -104331" name="adj1"/>
              <a:gd fmla="val 39653" name="adj2"/>
            </a:avLst>
          </a:prstGeom>
          <a:solidFill>
            <a:srgbClr val="C05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800">
                <a:solidFill>
                  <a:srgbClr val="FFFFFF"/>
                </a:solidFill>
              </a:rPr>
              <a:t>The Problem!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121500" y="4151751"/>
            <a:ext cx="2419701" cy="754575"/>
          </a:xfrm>
          <a:prstGeom prst="rect">
            <a:avLst/>
          </a:prstGeom>
          <a:noFill/>
          <a:ln>
            <a:noFill/>
          </a:ln>
        </p:spPr>
      </p:pic>
      <p:pic>
        <p:nvPicPr>
          <p:cNvPr id="112" name="Google Shape;112;p20"/>
          <p:cNvPicPr preferRelativeResize="0"/>
          <p:nvPr/>
        </p:nvPicPr>
        <p:blipFill>
          <a:blip r:embed="rId4">
            <a:alphaModFix/>
          </a:blip>
          <a:stretch>
            <a:fillRect/>
          </a:stretch>
        </p:blipFill>
        <p:spPr>
          <a:xfrm>
            <a:off x="7368875" y="4339000"/>
            <a:ext cx="1591900" cy="567325"/>
          </a:xfrm>
          <a:prstGeom prst="rect">
            <a:avLst/>
          </a:prstGeom>
          <a:noFill/>
          <a:ln>
            <a:noFill/>
          </a:ln>
        </p:spPr>
      </p:pic>
      <p:sp>
        <p:nvSpPr>
          <p:cNvPr id="113" name="Google Shape;113;p20"/>
          <p:cNvSpPr txBox="1"/>
          <p:nvPr/>
        </p:nvSpPr>
        <p:spPr>
          <a:xfrm>
            <a:off x="222300" y="697700"/>
            <a:ext cx="41427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F3F3F"/>
                </a:solidFill>
              </a:rPr>
              <a:t>Key report findings:</a:t>
            </a:r>
            <a:endParaRPr sz="1200">
              <a:solidFill>
                <a:srgbClr val="3F3F3F"/>
              </a:solidFill>
            </a:endParaRPr>
          </a:p>
          <a:p>
            <a:pPr indent="-304800" lvl="0" marL="457200" rtl="0" algn="l">
              <a:lnSpc>
                <a:spcPct val="115000"/>
              </a:lnSpc>
              <a:spcBef>
                <a:spcPts val="0"/>
              </a:spcBef>
              <a:spcAft>
                <a:spcPts val="0"/>
              </a:spcAft>
              <a:buClr>
                <a:srgbClr val="3F3F3F"/>
              </a:buClr>
              <a:buSzPts val="1200"/>
              <a:buChar char="●"/>
            </a:pPr>
            <a:r>
              <a:rPr lang="en" sz="1200">
                <a:solidFill>
                  <a:srgbClr val="3F3F3F"/>
                </a:solidFill>
              </a:rPr>
              <a:t>Half of graduates (50 percent) </a:t>
            </a:r>
            <a:r>
              <a:rPr b="1" lang="en" sz="1200">
                <a:solidFill>
                  <a:srgbClr val="3F3F3F"/>
                </a:solidFill>
                <a:highlight>
                  <a:srgbClr val="FFFF00"/>
                </a:highlight>
              </a:rPr>
              <a:t>didn’t apply to entry-level jobs because they felt underqualified</a:t>
            </a:r>
            <a:endParaRPr b="1" sz="1200">
              <a:solidFill>
                <a:srgbClr val="3F3F3F"/>
              </a:solidFill>
              <a:highlight>
                <a:srgbClr val="FFFF00"/>
              </a:highlight>
            </a:endParaRPr>
          </a:p>
          <a:p>
            <a:pPr indent="-304800" lvl="0" marL="457200" rtl="0" algn="l">
              <a:lnSpc>
                <a:spcPct val="115000"/>
              </a:lnSpc>
              <a:spcBef>
                <a:spcPts val="0"/>
              </a:spcBef>
              <a:spcAft>
                <a:spcPts val="0"/>
              </a:spcAft>
              <a:buClr>
                <a:srgbClr val="3F3F3F"/>
              </a:buClr>
              <a:buSzPts val="1200"/>
              <a:buChar char="●"/>
            </a:pPr>
            <a:r>
              <a:rPr lang="en" sz="1200">
                <a:solidFill>
                  <a:srgbClr val="3F3F3F"/>
                </a:solidFill>
              </a:rPr>
              <a:t>One in five (21 percent) say their </a:t>
            </a:r>
            <a:r>
              <a:rPr b="1" lang="en" sz="1200">
                <a:solidFill>
                  <a:srgbClr val="3F3F3F"/>
                </a:solidFill>
                <a:highlight>
                  <a:srgbClr val="FFFF00"/>
                </a:highlight>
              </a:rPr>
              <a:t>college didn’t provide them with needed job skills;</a:t>
            </a:r>
            <a:r>
              <a:rPr lang="en" sz="1200">
                <a:solidFill>
                  <a:srgbClr val="3F3F3F"/>
                </a:solidFill>
              </a:rPr>
              <a:t> nearly two in five (38 percent) occasionally or rarely use the skills they learned</a:t>
            </a:r>
            <a:endParaRPr sz="1200">
              <a:solidFill>
                <a:srgbClr val="3F3F3F"/>
              </a:solidFill>
            </a:endParaRPr>
          </a:p>
          <a:p>
            <a:pPr indent="-304800" lvl="0" marL="457200" rtl="0" algn="l">
              <a:lnSpc>
                <a:spcPct val="115000"/>
              </a:lnSpc>
              <a:spcBef>
                <a:spcPts val="0"/>
              </a:spcBef>
              <a:spcAft>
                <a:spcPts val="0"/>
              </a:spcAft>
              <a:buClr>
                <a:srgbClr val="3F3F3F"/>
              </a:buClr>
              <a:buSzPts val="1200"/>
              <a:buChar char="●"/>
            </a:pPr>
            <a:r>
              <a:rPr lang="en" sz="1200">
                <a:solidFill>
                  <a:srgbClr val="3F3F3F"/>
                </a:solidFill>
              </a:rPr>
              <a:t>29 percent of all graduates spent more than</a:t>
            </a:r>
            <a:r>
              <a:rPr b="1" lang="en" sz="1200">
                <a:solidFill>
                  <a:srgbClr val="3F3F3F"/>
                </a:solidFill>
              </a:rPr>
              <a:t> six months trying to find a job after graduation</a:t>
            </a:r>
            <a:endParaRPr b="1" sz="1200">
              <a:solidFill>
                <a:srgbClr val="3F3F3F"/>
              </a:solidFill>
            </a:endParaRPr>
          </a:p>
          <a:p>
            <a:pPr indent="-304800" lvl="0" marL="457200" rtl="0" algn="l">
              <a:lnSpc>
                <a:spcPct val="115000"/>
              </a:lnSpc>
              <a:spcBef>
                <a:spcPts val="0"/>
              </a:spcBef>
              <a:spcAft>
                <a:spcPts val="0"/>
              </a:spcAft>
              <a:buClr>
                <a:srgbClr val="3F3F3F"/>
              </a:buClr>
              <a:buSzPts val="1200"/>
              <a:buChar char="●"/>
            </a:pPr>
            <a:r>
              <a:rPr lang="en" sz="1200">
                <a:solidFill>
                  <a:srgbClr val="3F3F3F"/>
                </a:solidFill>
              </a:rPr>
              <a:t>Nearly half of </a:t>
            </a:r>
            <a:r>
              <a:rPr b="1" lang="en" sz="1200">
                <a:solidFill>
                  <a:srgbClr val="3F3F3F"/>
                </a:solidFill>
              </a:rPr>
              <a:t>graduates don’t believe their education was worth what they paid</a:t>
            </a:r>
            <a:r>
              <a:rPr lang="en" sz="1200">
                <a:solidFill>
                  <a:srgbClr val="3F3F3F"/>
                </a:solidFill>
              </a:rPr>
              <a:t>, and one in three don’t believe their education helped them land their job</a:t>
            </a:r>
            <a:endParaRPr sz="1200">
              <a:solidFill>
                <a:srgbClr val="3F3F3F"/>
              </a:solidFill>
            </a:endParaRPr>
          </a:p>
        </p:txBody>
      </p:sp>
      <p:sp>
        <p:nvSpPr>
          <p:cNvPr id="114" name="Google Shape;114;p20"/>
          <p:cNvSpPr txBox="1"/>
          <p:nvPr/>
        </p:nvSpPr>
        <p:spPr>
          <a:xfrm>
            <a:off x="1280075" y="3876150"/>
            <a:ext cx="718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5"/>
              </a:rPr>
              <a:t>https://cengage.widen.net/content/e5oqtwwrw1/pdf/Graduate_Employability_Report---May-24-FINAL.pdf</a:t>
            </a:r>
            <a:endParaRPr/>
          </a:p>
        </p:txBody>
      </p:sp>
      <p:pic>
        <p:nvPicPr>
          <p:cNvPr id="115" name="Google Shape;115;p20"/>
          <p:cNvPicPr preferRelativeResize="0"/>
          <p:nvPr/>
        </p:nvPicPr>
        <p:blipFill>
          <a:blip r:embed="rId6">
            <a:alphaModFix/>
          </a:blip>
          <a:stretch>
            <a:fillRect/>
          </a:stretch>
        </p:blipFill>
        <p:spPr>
          <a:xfrm>
            <a:off x="4469975" y="733025"/>
            <a:ext cx="4521625" cy="2463975"/>
          </a:xfrm>
          <a:prstGeom prst="rect">
            <a:avLst/>
          </a:prstGeom>
          <a:noFill/>
          <a:ln>
            <a:noFill/>
          </a:ln>
        </p:spPr>
      </p:pic>
      <p:sp>
        <p:nvSpPr>
          <p:cNvPr id="116" name="Google Shape;116;p20"/>
          <p:cNvSpPr txBox="1"/>
          <p:nvPr>
            <p:ph type="title"/>
          </p:nvPr>
        </p:nvSpPr>
        <p:spPr>
          <a:xfrm>
            <a:off x="222300" y="237525"/>
            <a:ext cx="7738800" cy="47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1100"/>
              <a:buNone/>
            </a:pPr>
            <a:r>
              <a:rPr lang="en" sz="3600"/>
              <a:t>WHY EXPERIENTIAL LEARNING?</a:t>
            </a:r>
            <a:endParaRPr i="1"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241850" y="71975"/>
            <a:ext cx="8808300" cy="69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891"/>
              <a:buNone/>
            </a:pPr>
            <a:r>
              <a:rPr lang="en" sz="3200"/>
              <a:t>STUDENTS LOVE </a:t>
            </a:r>
            <a:r>
              <a:rPr lang="en" sz="3200"/>
              <a:t>EXPERIENTIAL LEARNING!</a:t>
            </a:r>
            <a:r>
              <a:rPr lang="en" sz="3200"/>
              <a:t> </a:t>
            </a:r>
            <a:r>
              <a:rPr lang="en" sz="3200"/>
              <a:t> COMMENTS SAMPLE…</a:t>
            </a:r>
            <a:endParaRPr sz="3200"/>
          </a:p>
        </p:txBody>
      </p:sp>
      <p:sp>
        <p:nvSpPr>
          <p:cNvPr id="122" name="Google Shape;122;p21"/>
          <p:cNvSpPr txBox="1"/>
          <p:nvPr/>
        </p:nvSpPr>
        <p:spPr>
          <a:xfrm>
            <a:off x="284400" y="928075"/>
            <a:ext cx="8575200" cy="3756600"/>
          </a:xfrm>
          <a:prstGeom prst="rect">
            <a:avLst/>
          </a:prstGeom>
          <a:noFill/>
          <a:ln>
            <a:noFill/>
          </a:ln>
        </p:spPr>
        <p:txBody>
          <a:bodyPr anchorCtr="0" anchor="t" bIns="34275" lIns="68575" spcFirstLastPara="1" rIns="68575" wrap="square" tIns="34275">
            <a:normAutofit/>
          </a:bodyPr>
          <a:lstStyle/>
          <a:p>
            <a:pPr indent="0" lvl="0" marL="0" rtl="0" algn="l">
              <a:lnSpc>
                <a:spcPct val="97916"/>
              </a:lnSpc>
              <a:spcBef>
                <a:spcPts val="0"/>
              </a:spcBef>
              <a:spcAft>
                <a:spcPts val="0"/>
              </a:spcAft>
              <a:buNone/>
            </a:pPr>
            <a:r>
              <a:rPr lang="en" sz="1350">
                <a:solidFill>
                  <a:srgbClr val="202124"/>
                </a:solidFill>
              </a:rPr>
              <a:t>"Out of all the courses I've taken at Sheridan, I would say that this course has honestly taught me the most. Majority of the courses provided at Sheridan are theory based which majority of people end up forgetting at some point.</a:t>
            </a:r>
            <a:r>
              <a:rPr b="1" lang="en" sz="1350">
                <a:solidFill>
                  <a:srgbClr val="202124"/>
                </a:solidFill>
              </a:rPr>
              <a:t> </a:t>
            </a:r>
            <a:r>
              <a:rPr b="1" lang="en" sz="1350">
                <a:solidFill>
                  <a:srgbClr val="202124"/>
                </a:solidFill>
                <a:highlight>
                  <a:srgbClr val="FFFF00"/>
                </a:highlight>
              </a:rPr>
              <a:t>I've always believed you learn more and remember more when doing</a:t>
            </a:r>
            <a:r>
              <a:rPr lang="en" sz="1350">
                <a:solidFill>
                  <a:srgbClr val="202124"/>
                </a:solidFill>
              </a:rPr>
              <a:t>, and this course has done exactly that. I've learned skills and concepts that will be extremely useful and valuable in my career. I also came out from the course with actual portfolio items which is amazing."</a:t>
            </a:r>
            <a:endParaRPr sz="1350">
              <a:solidFill>
                <a:srgbClr val="202124"/>
              </a:solidFill>
            </a:endParaRPr>
          </a:p>
          <a:p>
            <a:pPr indent="0" lvl="0" marL="0" rtl="0" algn="l">
              <a:lnSpc>
                <a:spcPct val="97916"/>
              </a:lnSpc>
              <a:spcBef>
                <a:spcPts val="0"/>
              </a:spcBef>
              <a:spcAft>
                <a:spcPts val="0"/>
              </a:spcAft>
              <a:buNone/>
            </a:pPr>
            <a:r>
              <a:t/>
            </a:r>
            <a:endParaRPr sz="1350">
              <a:solidFill>
                <a:srgbClr val="202124"/>
              </a:solidFill>
            </a:endParaRPr>
          </a:p>
          <a:p>
            <a:pPr indent="0" lvl="0" marL="0" rtl="0" algn="l">
              <a:lnSpc>
                <a:spcPct val="97916"/>
              </a:lnSpc>
              <a:spcBef>
                <a:spcPts val="0"/>
              </a:spcBef>
              <a:spcAft>
                <a:spcPts val="0"/>
              </a:spcAft>
              <a:buNone/>
            </a:pPr>
            <a:r>
              <a:rPr lang="en" sz="1350">
                <a:solidFill>
                  <a:srgbClr val="202124"/>
                </a:solidFill>
              </a:rPr>
              <a:t>"This class was absolutely amazing and in my honest opinion it was nearly flawless.</a:t>
            </a:r>
            <a:r>
              <a:rPr b="1" lang="en" sz="1350">
                <a:solidFill>
                  <a:srgbClr val="202124"/>
                </a:solidFill>
                <a:highlight>
                  <a:srgbClr val="FFFF00"/>
                </a:highlight>
              </a:rPr>
              <a:t> I would love to take more classes like this as a marketing student</a:t>
            </a:r>
            <a:r>
              <a:rPr b="1" lang="en" sz="1350">
                <a:solidFill>
                  <a:srgbClr val="202124"/>
                </a:solidFill>
              </a:rPr>
              <a:t>.</a:t>
            </a:r>
            <a:r>
              <a:rPr lang="en" sz="1350">
                <a:solidFill>
                  <a:srgbClr val="202124"/>
                </a:solidFill>
              </a:rPr>
              <a:t>"</a:t>
            </a:r>
            <a:endParaRPr sz="1350">
              <a:solidFill>
                <a:srgbClr val="202124"/>
              </a:solidFill>
            </a:endParaRPr>
          </a:p>
          <a:p>
            <a:pPr indent="0" lvl="0" marL="0" rtl="0" algn="l">
              <a:lnSpc>
                <a:spcPct val="97916"/>
              </a:lnSpc>
              <a:spcBef>
                <a:spcPts val="0"/>
              </a:spcBef>
              <a:spcAft>
                <a:spcPts val="0"/>
              </a:spcAft>
              <a:buNone/>
            </a:pPr>
            <a:r>
              <a:t/>
            </a:r>
            <a:endParaRPr sz="1350">
              <a:solidFill>
                <a:srgbClr val="202124"/>
              </a:solidFill>
            </a:endParaRPr>
          </a:p>
          <a:p>
            <a:pPr indent="0" lvl="0" marL="0" rtl="0" algn="l">
              <a:lnSpc>
                <a:spcPct val="97916"/>
              </a:lnSpc>
              <a:spcBef>
                <a:spcPts val="0"/>
              </a:spcBef>
              <a:spcAft>
                <a:spcPts val="0"/>
              </a:spcAft>
              <a:buNone/>
            </a:pPr>
            <a:r>
              <a:rPr lang="en" sz="1350">
                <a:solidFill>
                  <a:srgbClr val="202124"/>
                </a:solidFill>
              </a:rPr>
              <a:t>"The course is just very fun and interactive. </a:t>
            </a:r>
            <a:r>
              <a:rPr b="1" lang="en" sz="1350">
                <a:solidFill>
                  <a:srgbClr val="202124"/>
                </a:solidFill>
                <a:highlight>
                  <a:srgbClr val="FFFF00"/>
                </a:highlight>
              </a:rPr>
              <a:t>I learned </a:t>
            </a:r>
            <a:r>
              <a:rPr b="1" lang="en" sz="1350">
                <a:solidFill>
                  <a:srgbClr val="202124"/>
                </a:solidFill>
                <a:highlight>
                  <a:srgbClr val="FFFF00"/>
                </a:highlight>
              </a:rPr>
              <a:t>A LOT</a:t>
            </a:r>
            <a:r>
              <a:rPr b="1" lang="en" sz="1350">
                <a:solidFill>
                  <a:srgbClr val="202124"/>
                </a:solidFill>
                <a:highlight>
                  <a:srgbClr val="FFFF00"/>
                </a:highlight>
              </a:rPr>
              <a:t>. I was able to make Ads i never thought i could!</a:t>
            </a:r>
            <a:r>
              <a:rPr lang="en" sz="1350">
                <a:solidFill>
                  <a:srgbClr val="202124"/>
                </a:solidFill>
              </a:rPr>
              <a:t> It was truly the MARKETING experience that every student should have. I believe it is essential because Students who take this course, will understand what marketing is all about. </a:t>
            </a:r>
            <a:r>
              <a:rPr lang="en" sz="1350">
                <a:solidFill>
                  <a:srgbClr val="202124"/>
                </a:solidFill>
              </a:rPr>
              <a:t>It's</a:t>
            </a:r>
            <a:r>
              <a:rPr lang="en" sz="1350">
                <a:solidFill>
                  <a:srgbClr val="202124"/>
                </a:solidFill>
              </a:rPr>
              <a:t> a great course."</a:t>
            </a:r>
            <a:endParaRPr sz="1350">
              <a:solidFill>
                <a:srgbClr val="202124"/>
              </a:solidFill>
            </a:endParaRPr>
          </a:p>
          <a:p>
            <a:pPr indent="0" lvl="0" marL="0" rtl="0" algn="l">
              <a:lnSpc>
                <a:spcPct val="97916"/>
              </a:lnSpc>
              <a:spcBef>
                <a:spcPts val="0"/>
              </a:spcBef>
              <a:spcAft>
                <a:spcPts val="0"/>
              </a:spcAft>
              <a:buNone/>
            </a:pPr>
            <a:r>
              <a:t/>
            </a:r>
            <a:endParaRPr sz="1350">
              <a:solidFill>
                <a:srgbClr val="202124"/>
              </a:solidFill>
            </a:endParaRPr>
          </a:p>
          <a:p>
            <a:pPr indent="0" lvl="0" marL="0" rtl="0" algn="l">
              <a:lnSpc>
                <a:spcPct val="97916"/>
              </a:lnSpc>
              <a:spcBef>
                <a:spcPts val="0"/>
              </a:spcBef>
              <a:spcAft>
                <a:spcPts val="0"/>
              </a:spcAft>
              <a:buNone/>
            </a:pPr>
            <a:r>
              <a:rPr lang="en" sz="1350">
                <a:solidFill>
                  <a:srgbClr val="202124"/>
                </a:solidFill>
              </a:rPr>
              <a:t>"</a:t>
            </a:r>
            <a:r>
              <a:rPr b="1" lang="en" sz="1350">
                <a:solidFill>
                  <a:srgbClr val="202124"/>
                </a:solidFill>
                <a:highlight>
                  <a:srgbClr val="FFFF00"/>
                </a:highlight>
              </a:rPr>
              <a:t>This course has helped me a lot and I found it very practical </a:t>
            </a:r>
            <a:r>
              <a:rPr lang="en" sz="1350">
                <a:solidFill>
                  <a:srgbClr val="202124"/>
                </a:solidFill>
              </a:rPr>
              <a:t>which should help me be more prepared in the future."</a:t>
            </a:r>
            <a:endParaRPr sz="1350">
              <a:solidFill>
                <a:srgbClr val="202124"/>
              </a:solidFill>
            </a:endParaRPr>
          </a:p>
          <a:p>
            <a:pPr indent="0" lvl="0" marL="0" rtl="0" algn="l">
              <a:lnSpc>
                <a:spcPct val="97916"/>
              </a:lnSpc>
              <a:spcBef>
                <a:spcPts val="0"/>
              </a:spcBef>
              <a:spcAft>
                <a:spcPts val="0"/>
              </a:spcAft>
              <a:buNone/>
            </a:pPr>
            <a:r>
              <a:t/>
            </a:r>
            <a:endParaRPr sz="1350">
              <a:solidFill>
                <a:srgbClr val="202124"/>
              </a:solidFill>
            </a:endParaRPr>
          </a:p>
          <a:p>
            <a:pPr indent="0" lvl="0" marL="0" rtl="0" algn="l">
              <a:lnSpc>
                <a:spcPct val="97916"/>
              </a:lnSpc>
              <a:spcBef>
                <a:spcPts val="0"/>
              </a:spcBef>
              <a:spcAft>
                <a:spcPts val="0"/>
              </a:spcAft>
              <a:buNone/>
            </a:pPr>
            <a:r>
              <a:rPr lang="en" sz="1350">
                <a:solidFill>
                  <a:srgbClr val="202124"/>
                </a:solidFill>
              </a:rPr>
              <a:t>"I wanted to let you know that your class was very engaging, well balanced, and full of useful tips and information. I am </a:t>
            </a:r>
            <a:r>
              <a:rPr b="1" lang="en" sz="1350">
                <a:solidFill>
                  <a:srgbClr val="202124"/>
                </a:solidFill>
                <a:highlight>
                  <a:srgbClr val="FFFF00"/>
                </a:highlight>
              </a:rPr>
              <a:t>confident to say that this class was one of the best classes I have ever taken.</a:t>
            </a:r>
            <a:r>
              <a:rPr lang="en" sz="1350">
                <a:solidFill>
                  <a:srgbClr val="202124"/>
                </a:solidFill>
              </a:rPr>
              <a:t>"</a:t>
            </a:r>
            <a:endParaRPr sz="1350">
              <a:solidFill>
                <a:srgbClr val="20212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97500" y="1806450"/>
            <a:ext cx="78735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THE RESEARCH?</a:t>
            </a:r>
            <a:endParaRPr/>
          </a:p>
          <a:p>
            <a:pPr indent="0" lvl="0" marL="0" rtl="0" algn="ctr">
              <a:spcBef>
                <a:spcPts val="0"/>
              </a:spcBef>
              <a:spcAft>
                <a:spcPts val="0"/>
              </a:spcAft>
              <a:buNone/>
            </a:pPr>
            <a:r>
              <a:rPr i="1" lang="en" sz="3055"/>
              <a:t>Multi-Year Applied Digital Marketing Research Project</a:t>
            </a:r>
            <a:endParaRPr i="1" sz="3055"/>
          </a:p>
        </p:txBody>
      </p:sp>
      <p:pic>
        <p:nvPicPr>
          <p:cNvPr id="128" name="Google Shape;128;p22"/>
          <p:cNvPicPr preferRelativeResize="0"/>
          <p:nvPr/>
        </p:nvPicPr>
        <p:blipFill>
          <a:blip r:embed="rId3">
            <a:alphaModFix/>
          </a:blip>
          <a:stretch>
            <a:fillRect/>
          </a:stretch>
        </p:blipFill>
        <p:spPr>
          <a:xfrm>
            <a:off x="96475" y="87275"/>
            <a:ext cx="2369099" cy="738800"/>
          </a:xfrm>
          <a:prstGeom prst="rect">
            <a:avLst/>
          </a:prstGeom>
          <a:noFill/>
          <a:ln>
            <a:noFill/>
          </a:ln>
        </p:spPr>
      </p:pic>
      <p:pic>
        <p:nvPicPr>
          <p:cNvPr id="129" name="Google Shape;129;p22"/>
          <p:cNvPicPr preferRelativeResize="0"/>
          <p:nvPr/>
        </p:nvPicPr>
        <p:blipFill>
          <a:blip r:embed="rId4">
            <a:alphaModFix/>
          </a:blip>
          <a:stretch>
            <a:fillRect/>
          </a:stretch>
        </p:blipFill>
        <p:spPr>
          <a:xfrm>
            <a:off x="7291700" y="4420050"/>
            <a:ext cx="1591900" cy="56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F38F4AE8ED54586F00F944A5058BA" ma:contentTypeVersion="14" ma:contentTypeDescription="Create a new document." ma:contentTypeScope="" ma:versionID="a9b840ff050def9df17b426c25d0ea55">
  <xsd:schema xmlns:xsd="http://www.w3.org/2001/XMLSchema" xmlns:xs="http://www.w3.org/2001/XMLSchema" xmlns:p="http://schemas.microsoft.com/office/2006/metadata/properties" xmlns:ns2="e24b7d41-0ef4-4026-ab7d-eb1767ab9009" xmlns:ns3="6babe422-6366-4e8c-9314-37d5bd015495" targetNamespace="http://schemas.microsoft.com/office/2006/metadata/properties" ma:root="true" ma:fieldsID="7a3b0ed62f1bfbaf506576e3151d296b" ns2:_="" ns3:_="">
    <xsd:import namespace="e24b7d41-0ef4-4026-ab7d-eb1767ab9009"/>
    <xsd:import namespace="6babe422-6366-4e8c-9314-37d5bd0154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b7d41-0ef4-4026-ab7d-eb1767ab9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875b50-84de-4a3a-aee8-351b89322e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abe422-6366-4e8c-9314-37d5bd0154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991527-3e8b-4d92-8f1a-73945854e4d3}" ma:internalName="TaxCatchAll" ma:showField="CatchAllData" ma:web="6babe422-6366-4e8c-9314-37d5bd01549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abe422-6366-4e8c-9314-37d5bd015495" xsi:nil="true"/>
    <lcf76f155ced4ddcb4097134ff3c332f xmlns="e24b7d41-0ef4-4026-ab7d-eb1767ab90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72E1F7-2F55-49A7-88EC-33A447B5B89A}"/>
</file>

<file path=customXml/itemProps2.xml><?xml version="1.0" encoding="utf-8"?>
<ds:datastoreItem xmlns:ds="http://schemas.openxmlformats.org/officeDocument/2006/customXml" ds:itemID="{EECBBDCD-8E9F-4092-8FC4-F767895DB9B9}"/>
</file>

<file path=customXml/itemProps3.xml><?xml version="1.0" encoding="utf-8"?>
<ds:datastoreItem xmlns:ds="http://schemas.openxmlformats.org/officeDocument/2006/customXml" ds:itemID="{0468B5AC-CCD4-4C3A-A1C4-0CB4955D6FB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0x010100FA9F38F4AE8ED54586F00F944A5058BA</vt:lpwstr>
  </property>
</Properties>
</file>