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 id="2147483672" r:id="rId5"/>
    <p:sldMasterId id="2147483673" r:id="rId6"/>
    <p:sldMasterId id="2147483674" r:id="rId7"/>
  </p:sldMasterIdLst>
  <p:notesMasterIdLst>
    <p:notesMasterId r:id="rId19"/>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Play"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5.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6efa038343_2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16efa038343_2_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38" name="Google Shape;138;g16efa038343_2_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6efa038343_2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16efa038343_2_2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6efa038343_2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g16efa038343_2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6efa038343_2_8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g16efa038343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6efa038343_2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16efa038343_2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Now we’d like to showcase two successful projects that we completed last year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70336d207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70336d2074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About ESR and project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6efa038343_2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16efa038343_2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About ESR and project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6efa038343_2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16efa038343_2_1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About the project and why ESR came to Sheridan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6efa038343_2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16efa038343_2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About the project and why ESR came to Sheridan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6efa038343_2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16efa038343_2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About ESR and project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6efa038343_2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16efa038343_2_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
              <a:t>About the project and why ESR came to Sheridan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lt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lt1"/>
              </a:buClr>
              <a:buSzPts val="1800"/>
              <a:buNone/>
              <a:defRPr sz="1800"/>
            </a:lvl1pPr>
            <a:lvl2pPr lvl="1" algn="ctr">
              <a:lnSpc>
                <a:spcPct val="90000"/>
              </a:lnSpc>
              <a:spcBef>
                <a:spcPts val="400"/>
              </a:spcBef>
              <a:spcAft>
                <a:spcPts val="0"/>
              </a:spcAft>
              <a:buClr>
                <a:schemeClr val="lt1"/>
              </a:buClr>
              <a:buSzPts val="1500"/>
              <a:buNone/>
              <a:defRPr sz="1500"/>
            </a:lvl2pPr>
            <a:lvl3pPr lvl="2" algn="ctr">
              <a:lnSpc>
                <a:spcPct val="90000"/>
              </a:lnSpc>
              <a:spcBef>
                <a:spcPts val="400"/>
              </a:spcBef>
              <a:spcAft>
                <a:spcPts val="0"/>
              </a:spcAft>
              <a:buClr>
                <a:schemeClr val="lt1"/>
              </a:buClr>
              <a:buSzPts val="1400"/>
              <a:buNone/>
              <a:defRPr sz="1400"/>
            </a:lvl3pPr>
            <a:lvl4pPr lvl="3" algn="ctr">
              <a:lnSpc>
                <a:spcPct val="90000"/>
              </a:lnSpc>
              <a:spcBef>
                <a:spcPts val="400"/>
              </a:spcBef>
              <a:spcAft>
                <a:spcPts val="0"/>
              </a:spcAft>
              <a:buClr>
                <a:schemeClr val="lt1"/>
              </a:buClr>
              <a:buSzPts val="1200"/>
              <a:buNone/>
              <a:defRPr sz="1200"/>
            </a:lvl4pPr>
            <a:lvl5pPr lvl="4" algn="ctr">
              <a:lnSpc>
                <a:spcPct val="90000"/>
              </a:lnSpc>
              <a:spcBef>
                <a:spcPts val="400"/>
              </a:spcBef>
              <a:spcAft>
                <a:spcPts val="0"/>
              </a:spcAft>
              <a:buClr>
                <a:schemeClr val="lt1"/>
              </a:buClr>
              <a:buSzPts val="1200"/>
              <a:buNone/>
              <a:defRPr sz="1200"/>
            </a:lvl5pPr>
            <a:lvl6pPr lvl="5" algn="ctr">
              <a:lnSpc>
                <a:spcPct val="90000"/>
              </a:lnSpc>
              <a:spcBef>
                <a:spcPts val="400"/>
              </a:spcBef>
              <a:spcAft>
                <a:spcPts val="0"/>
              </a:spcAft>
              <a:buClr>
                <a:schemeClr val="lt1"/>
              </a:buClr>
              <a:buSzPts val="1200"/>
              <a:buNone/>
              <a:defRPr sz="1200"/>
            </a:lvl6pPr>
            <a:lvl7pPr lvl="6" algn="ctr">
              <a:lnSpc>
                <a:spcPct val="90000"/>
              </a:lnSpc>
              <a:spcBef>
                <a:spcPts val="400"/>
              </a:spcBef>
              <a:spcAft>
                <a:spcPts val="0"/>
              </a:spcAft>
              <a:buClr>
                <a:schemeClr val="lt1"/>
              </a:buClr>
              <a:buSzPts val="1200"/>
              <a:buNone/>
              <a:defRPr sz="1200"/>
            </a:lvl7pPr>
            <a:lvl8pPr lvl="7" algn="ctr">
              <a:lnSpc>
                <a:spcPct val="90000"/>
              </a:lnSpc>
              <a:spcBef>
                <a:spcPts val="400"/>
              </a:spcBef>
              <a:spcAft>
                <a:spcPts val="0"/>
              </a:spcAft>
              <a:buClr>
                <a:schemeClr val="lt1"/>
              </a:buClr>
              <a:buSzPts val="1200"/>
              <a:buNone/>
              <a:defRPr sz="1200"/>
            </a:lvl8pPr>
            <a:lvl9pPr lvl="8" algn="ctr">
              <a:lnSpc>
                <a:spcPct val="90000"/>
              </a:lnSpc>
              <a:spcBef>
                <a:spcPts val="400"/>
              </a:spcBef>
              <a:spcAft>
                <a:spcPts val="0"/>
              </a:spcAft>
              <a:buClr>
                <a:schemeClr val="lt1"/>
              </a:buClr>
              <a:buSzPts val="1200"/>
              <a:buNone/>
              <a:defRPr sz="1200"/>
            </a:lvl9pPr>
          </a:lstStyle>
          <a:p>
            <a:endParaRPr/>
          </a:p>
        </p:txBody>
      </p:sp>
      <p:sp>
        <p:nvSpPr>
          <p:cNvPr id="57" name="Google Shape;57;p14"/>
          <p:cNvSpPr txBox="1"/>
          <p:nvPr/>
        </p:nvSpPr>
        <p:spPr>
          <a:xfrm>
            <a:off x="228598" y="4800599"/>
            <a:ext cx="1277816" cy="196207"/>
          </a:xfrm>
          <a:prstGeom prst="rect">
            <a:avLst/>
          </a:prstGeom>
          <a:solidFill>
            <a:srgbClr val="00B0CE"/>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Calibri"/>
                <a:ea typeface="Calibri"/>
                <a:cs typeface="Calibri"/>
                <a:sym typeface="Calibri"/>
              </a:rPr>
              <a:t>camdt.sheridancollege.ca</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6"/>
          <p:cNvSpPr txBox="1">
            <a:spLocks noGrp="1"/>
          </p:cNvSpPr>
          <p:nvPr>
            <p:ph type="dt" idx="10"/>
          </p:nvPr>
        </p:nvSpPr>
        <p:spPr>
          <a:xfrm>
            <a:off x="628650" y="4767263"/>
            <a:ext cx="2057400" cy="273844"/>
          </a:xfrm>
          <a:prstGeom prst="rect">
            <a:avLst/>
          </a:prstGeom>
          <a:solidFill>
            <a:srgbClr val="00B0CE"/>
          </a:solid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7"/>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E9F"/>
              </a:buClr>
              <a:buSzPts val="1800"/>
              <a:buNone/>
              <a:defRPr sz="1800">
                <a:solidFill>
                  <a:srgbClr val="888E9F"/>
                </a:solidFill>
              </a:defRPr>
            </a:lvl1pPr>
            <a:lvl2pPr marL="914400" lvl="1" indent="-228600" algn="l">
              <a:lnSpc>
                <a:spcPct val="90000"/>
              </a:lnSpc>
              <a:spcBef>
                <a:spcPts val="400"/>
              </a:spcBef>
              <a:spcAft>
                <a:spcPts val="0"/>
              </a:spcAft>
              <a:buClr>
                <a:srgbClr val="888E9F"/>
              </a:buClr>
              <a:buSzPts val="1500"/>
              <a:buNone/>
              <a:defRPr sz="1500">
                <a:solidFill>
                  <a:srgbClr val="888E9F"/>
                </a:solidFill>
              </a:defRPr>
            </a:lvl2pPr>
            <a:lvl3pPr marL="1371600" lvl="2" indent="-228600" algn="l">
              <a:lnSpc>
                <a:spcPct val="90000"/>
              </a:lnSpc>
              <a:spcBef>
                <a:spcPts val="400"/>
              </a:spcBef>
              <a:spcAft>
                <a:spcPts val="0"/>
              </a:spcAft>
              <a:buClr>
                <a:srgbClr val="888E9F"/>
              </a:buClr>
              <a:buSzPts val="1400"/>
              <a:buNone/>
              <a:defRPr sz="1400">
                <a:solidFill>
                  <a:srgbClr val="888E9F"/>
                </a:solidFill>
              </a:defRPr>
            </a:lvl3pPr>
            <a:lvl4pPr marL="1828800" lvl="3" indent="-228600" algn="l">
              <a:lnSpc>
                <a:spcPct val="90000"/>
              </a:lnSpc>
              <a:spcBef>
                <a:spcPts val="400"/>
              </a:spcBef>
              <a:spcAft>
                <a:spcPts val="0"/>
              </a:spcAft>
              <a:buClr>
                <a:srgbClr val="888E9F"/>
              </a:buClr>
              <a:buSzPts val="1200"/>
              <a:buNone/>
              <a:defRPr sz="1200">
                <a:solidFill>
                  <a:srgbClr val="888E9F"/>
                </a:solidFill>
              </a:defRPr>
            </a:lvl4pPr>
            <a:lvl5pPr marL="2286000" lvl="4" indent="-228600" algn="l">
              <a:lnSpc>
                <a:spcPct val="90000"/>
              </a:lnSpc>
              <a:spcBef>
                <a:spcPts val="400"/>
              </a:spcBef>
              <a:spcAft>
                <a:spcPts val="0"/>
              </a:spcAft>
              <a:buClr>
                <a:srgbClr val="888E9F"/>
              </a:buClr>
              <a:buSzPts val="1200"/>
              <a:buNone/>
              <a:defRPr sz="1200">
                <a:solidFill>
                  <a:srgbClr val="888E9F"/>
                </a:solidFill>
              </a:defRPr>
            </a:lvl5pPr>
            <a:lvl6pPr marL="2743200" lvl="5" indent="-228600" algn="l">
              <a:lnSpc>
                <a:spcPct val="90000"/>
              </a:lnSpc>
              <a:spcBef>
                <a:spcPts val="400"/>
              </a:spcBef>
              <a:spcAft>
                <a:spcPts val="0"/>
              </a:spcAft>
              <a:buClr>
                <a:srgbClr val="888E9F"/>
              </a:buClr>
              <a:buSzPts val="1200"/>
              <a:buNone/>
              <a:defRPr sz="1200">
                <a:solidFill>
                  <a:srgbClr val="888E9F"/>
                </a:solidFill>
              </a:defRPr>
            </a:lvl6pPr>
            <a:lvl7pPr marL="3200400" lvl="6" indent="-228600" algn="l">
              <a:lnSpc>
                <a:spcPct val="90000"/>
              </a:lnSpc>
              <a:spcBef>
                <a:spcPts val="400"/>
              </a:spcBef>
              <a:spcAft>
                <a:spcPts val="0"/>
              </a:spcAft>
              <a:buClr>
                <a:srgbClr val="888E9F"/>
              </a:buClr>
              <a:buSzPts val="1200"/>
              <a:buNone/>
              <a:defRPr sz="1200">
                <a:solidFill>
                  <a:srgbClr val="888E9F"/>
                </a:solidFill>
              </a:defRPr>
            </a:lvl7pPr>
            <a:lvl8pPr marL="3657600" lvl="7" indent="-228600" algn="l">
              <a:lnSpc>
                <a:spcPct val="90000"/>
              </a:lnSpc>
              <a:spcBef>
                <a:spcPts val="400"/>
              </a:spcBef>
              <a:spcAft>
                <a:spcPts val="0"/>
              </a:spcAft>
              <a:buClr>
                <a:srgbClr val="888E9F"/>
              </a:buClr>
              <a:buSzPts val="1200"/>
              <a:buNone/>
              <a:defRPr sz="1200">
                <a:solidFill>
                  <a:srgbClr val="888E9F"/>
                </a:solidFill>
              </a:defRPr>
            </a:lvl8pPr>
            <a:lvl9pPr marL="4114800" lvl="8" indent="-228600" algn="l">
              <a:lnSpc>
                <a:spcPct val="90000"/>
              </a:lnSpc>
              <a:spcBef>
                <a:spcPts val="400"/>
              </a:spcBef>
              <a:spcAft>
                <a:spcPts val="0"/>
              </a:spcAft>
              <a:buClr>
                <a:srgbClr val="888E9F"/>
              </a:buClr>
              <a:buSzPts val="1200"/>
              <a:buNone/>
              <a:defRPr sz="1200">
                <a:solidFill>
                  <a:srgbClr val="888E9F"/>
                </a:solidFill>
              </a:defRPr>
            </a:lvl9pPr>
          </a:lstStyle>
          <a:p>
            <a:endParaRPr/>
          </a:p>
        </p:txBody>
      </p:sp>
      <p:sp>
        <p:nvSpPr>
          <p:cNvPr id="71" name="Google Shape;71;p17"/>
          <p:cNvSpPr txBox="1">
            <a:spLocks noGrp="1"/>
          </p:cNvSpPr>
          <p:nvPr>
            <p:ph type="dt" idx="10"/>
          </p:nvPr>
        </p:nvSpPr>
        <p:spPr>
          <a:xfrm>
            <a:off x="628650" y="4767263"/>
            <a:ext cx="2057400" cy="273844"/>
          </a:xfrm>
          <a:prstGeom prst="rect">
            <a:avLst/>
          </a:prstGeom>
          <a:solidFill>
            <a:srgbClr val="00B0CE"/>
          </a:solid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3" name="Google Shape;73;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8"/>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8"/>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8"/>
          <p:cNvSpPr txBox="1">
            <a:spLocks noGrp="1"/>
          </p:cNvSpPr>
          <p:nvPr>
            <p:ph type="dt" idx="10"/>
          </p:nvPr>
        </p:nvSpPr>
        <p:spPr>
          <a:xfrm>
            <a:off x="628650" y="4767263"/>
            <a:ext cx="2057400" cy="273844"/>
          </a:xfrm>
          <a:prstGeom prst="rect">
            <a:avLst/>
          </a:prstGeom>
          <a:solidFill>
            <a:srgbClr val="00B0CE"/>
          </a:solid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0" name="Google Shape;80;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9"/>
          <p:cNvSpPr txBox="1">
            <a:spLocks noGrp="1"/>
          </p:cNvSpPr>
          <p:nvPr>
            <p:ph type="dt" idx="10"/>
          </p:nvPr>
        </p:nvSpPr>
        <p:spPr>
          <a:xfrm>
            <a:off x="628650" y="4767263"/>
            <a:ext cx="2057400" cy="273844"/>
          </a:xfrm>
          <a:prstGeom prst="rect">
            <a:avLst/>
          </a:prstGeom>
          <a:solidFill>
            <a:srgbClr val="00B0CE"/>
          </a:solid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20"/>
          <p:cNvSpPr txBox="1">
            <a:spLocks noGrp="1"/>
          </p:cNvSpPr>
          <p:nvPr>
            <p:ph type="dt" idx="10"/>
          </p:nvPr>
        </p:nvSpPr>
        <p:spPr>
          <a:xfrm>
            <a:off x="628650" y="4767263"/>
            <a:ext cx="2057400" cy="273844"/>
          </a:xfrm>
          <a:prstGeom prst="rect">
            <a:avLst/>
          </a:prstGeom>
          <a:solidFill>
            <a:srgbClr val="00B0CE"/>
          </a:solid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4" name="Google Shape;94;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1"/>
          <p:cNvSpPr txBox="1">
            <a:spLocks noGrp="1"/>
          </p:cNvSpPr>
          <p:nvPr>
            <p:ph type="dt" idx="10"/>
          </p:nvPr>
        </p:nvSpPr>
        <p:spPr>
          <a:xfrm>
            <a:off x="628650" y="4767263"/>
            <a:ext cx="2057400" cy="273844"/>
          </a:xfrm>
          <a:prstGeom prst="rect">
            <a:avLst/>
          </a:prstGeom>
          <a:solidFill>
            <a:srgbClr val="00B0CE"/>
          </a:solid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8" name="Google Shape;98;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22"/>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2"/>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2"/>
          <p:cNvSpPr txBox="1">
            <a:spLocks noGrp="1"/>
          </p:cNvSpPr>
          <p:nvPr>
            <p:ph type="dt" idx="10"/>
          </p:nvPr>
        </p:nvSpPr>
        <p:spPr>
          <a:xfrm>
            <a:off x="628650" y="4767263"/>
            <a:ext cx="2057400" cy="273844"/>
          </a:xfrm>
          <a:prstGeom prst="rect">
            <a:avLst/>
          </a:prstGeom>
          <a:solidFill>
            <a:srgbClr val="00B0CE"/>
          </a:solid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5" name="Google Shape;105;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23"/>
          <p:cNvSpPr>
            <a:spLocks noGrp="1"/>
          </p:cNvSpPr>
          <p:nvPr>
            <p:ph type="pic" idx="2"/>
          </p:nvPr>
        </p:nvSpPr>
        <p:spPr>
          <a:xfrm>
            <a:off x="3887391" y="740569"/>
            <a:ext cx="4629150" cy="3655219"/>
          </a:xfrm>
          <a:prstGeom prst="rect">
            <a:avLst/>
          </a:prstGeom>
          <a:noFill/>
          <a:ln>
            <a:noFill/>
          </a:ln>
        </p:spPr>
      </p:sp>
      <p:sp>
        <p:nvSpPr>
          <p:cNvPr id="109" name="Google Shape;109;p23"/>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3"/>
          <p:cNvSpPr txBox="1">
            <a:spLocks noGrp="1"/>
          </p:cNvSpPr>
          <p:nvPr>
            <p:ph type="dt" idx="10"/>
          </p:nvPr>
        </p:nvSpPr>
        <p:spPr>
          <a:xfrm>
            <a:off x="628650" y="4767263"/>
            <a:ext cx="2057400" cy="273844"/>
          </a:xfrm>
          <a:prstGeom prst="rect">
            <a:avLst/>
          </a:prstGeom>
          <a:solidFill>
            <a:srgbClr val="00B0CE"/>
          </a:solid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2" name="Google Shape;112;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24"/>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4"/>
          <p:cNvSpPr txBox="1">
            <a:spLocks noGrp="1"/>
          </p:cNvSpPr>
          <p:nvPr>
            <p:ph type="dt" idx="10"/>
          </p:nvPr>
        </p:nvSpPr>
        <p:spPr>
          <a:xfrm>
            <a:off x="628650" y="4767263"/>
            <a:ext cx="2057400" cy="273844"/>
          </a:xfrm>
          <a:prstGeom prst="rect">
            <a:avLst/>
          </a:prstGeom>
          <a:solidFill>
            <a:srgbClr val="00B0CE"/>
          </a:solid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8" name="Google Shape;118;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25"/>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5"/>
          <p:cNvSpPr txBox="1">
            <a:spLocks noGrp="1"/>
          </p:cNvSpPr>
          <p:nvPr>
            <p:ph type="dt" idx="10"/>
          </p:nvPr>
        </p:nvSpPr>
        <p:spPr>
          <a:xfrm>
            <a:off x="628650" y="4767263"/>
            <a:ext cx="2057400" cy="273844"/>
          </a:xfrm>
          <a:prstGeom prst="rect">
            <a:avLst/>
          </a:prstGeom>
          <a:solidFill>
            <a:srgbClr val="00B0CE"/>
          </a:solid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4" name="Google Shape;124;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9"/>
        <p:cNvGrpSpPr/>
        <p:nvPr/>
      </p:nvGrpSpPr>
      <p:grpSpPr>
        <a:xfrm>
          <a:off x="0" y="0"/>
          <a:ext cx="0" cy="0"/>
          <a:chOff x="0" y="0"/>
          <a:chExt cx="0" cy="0"/>
        </a:xfrm>
      </p:grpSpPr>
      <p:sp>
        <p:nvSpPr>
          <p:cNvPr id="130" name="Google Shape;130;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27"/>
          <p:cNvSpPr txBox="1">
            <a:spLocks noGrp="1"/>
          </p:cNvSpPr>
          <p:nvPr>
            <p:ph type="dt" idx="10"/>
          </p:nvPr>
        </p:nvSpPr>
        <p:spPr>
          <a:xfrm>
            <a:off x="628650" y="4767263"/>
            <a:ext cx="2057400" cy="273844"/>
          </a:xfrm>
          <a:prstGeom prst="rect">
            <a:avLst/>
          </a:prstGeom>
          <a:solidFill>
            <a:srgbClr val="00B0CE"/>
          </a:solidFill>
          <a:ln>
            <a:noFill/>
          </a:ln>
        </p:spPr>
        <p:txBody>
          <a:bodyPr spcFirstLastPara="1" wrap="square" lIns="68575" tIns="34275" rIns="68575" bIns="34275"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34" name="Google Shape;134;p2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3300"/>
              <a:buFont typeface="Calibri"/>
              <a:buNone/>
              <a:defRPr sz="33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lt1"/>
              </a:buClr>
              <a:buSzPts val="2100"/>
              <a:buFont typeface="Arial"/>
              <a:buChar char="•"/>
              <a:defRPr sz="21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1252904" cy="208569"/>
          </a:xfrm>
          <a:prstGeom prst="rect">
            <a:avLst/>
          </a:prstGeom>
          <a:solidFill>
            <a:srgbClr val="00B0CE"/>
          </a:solid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1" name="Google Shape;61;p15"/>
          <p:cNvSpPr txBox="1">
            <a:spLocks noGrp="1"/>
          </p:cNvSpPr>
          <p:nvPr>
            <p:ph type="dt" idx="10"/>
          </p:nvPr>
        </p:nvSpPr>
        <p:spPr>
          <a:xfrm>
            <a:off x="628650" y="4767263"/>
            <a:ext cx="1252904" cy="208569"/>
          </a:xfrm>
          <a:prstGeom prst="rect">
            <a:avLst/>
          </a:prstGeom>
          <a:solidFill>
            <a:srgbClr val="00B0CE"/>
          </a:solid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8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7" name="Google Shape;127;p2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8" name="Google Shape;128;p26"/>
          <p:cNvSpPr txBox="1">
            <a:spLocks noGrp="1"/>
          </p:cNvSpPr>
          <p:nvPr>
            <p:ph type="dt" idx="10"/>
          </p:nvPr>
        </p:nvSpPr>
        <p:spPr>
          <a:xfrm>
            <a:off x="628650" y="4767263"/>
            <a:ext cx="1252904" cy="208569"/>
          </a:xfrm>
          <a:prstGeom prst="rect">
            <a:avLst/>
          </a:prstGeom>
          <a:solidFill>
            <a:srgbClr val="00B0CE"/>
          </a:solid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8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4.gif"/></Relationships>
</file>

<file path=ppt/slides/_rels/slide11.xml.rels><?xml version="1.0" encoding="UTF-8" standalone="yes"?>
<Relationships xmlns="http://schemas.openxmlformats.org/package/2006/relationships"><Relationship Id="rId3" Type="http://schemas.openxmlformats.org/officeDocument/2006/relationships/hyperlink" Target="http://drive.google.com/file/d/11w80KXlpJOlAb_6LNPWYRopM48ifF-ii/view"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9"/>
        <p:cNvGrpSpPr/>
        <p:nvPr/>
      </p:nvGrpSpPr>
      <p:grpSpPr>
        <a:xfrm>
          <a:off x="0" y="0"/>
          <a:ext cx="0" cy="0"/>
          <a:chOff x="0" y="0"/>
          <a:chExt cx="0" cy="0"/>
        </a:xfrm>
      </p:grpSpPr>
      <p:sp>
        <p:nvSpPr>
          <p:cNvPr id="140" name="Google Shape;140;p28"/>
          <p:cNvSpPr/>
          <p:nvPr/>
        </p:nvSpPr>
        <p:spPr>
          <a:xfrm>
            <a:off x="0" y="0"/>
            <a:ext cx="9144000" cy="5143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1" name="Google Shape;141;p28" descr="A picture containing orange, toy&#10;&#10;Description automatically generated"/>
          <p:cNvPicPr preferRelativeResize="0"/>
          <p:nvPr/>
        </p:nvPicPr>
        <p:blipFill rotWithShape="1">
          <a:blip r:embed="rId3">
            <a:alphaModFix/>
          </a:blip>
          <a:srcRect l="9091" t="12847" b="39145"/>
          <a:stretch/>
        </p:blipFill>
        <p:spPr>
          <a:xfrm>
            <a:off x="-1" y="8"/>
            <a:ext cx="6501384" cy="5143493"/>
          </a:xfrm>
          <a:prstGeom prst="rect">
            <a:avLst/>
          </a:prstGeom>
          <a:noFill/>
          <a:ln>
            <a:noFill/>
          </a:ln>
        </p:spPr>
      </p:pic>
      <p:sp>
        <p:nvSpPr>
          <p:cNvPr id="142" name="Google Shape;142;p28"/>
          <p:cNvSpPr/>
          <p:nvPr/>
        </p:nvSpPr>
        <p:spPr>
          <a:xfrm flipH="1">
            <a:off x="2091183" y="0"/>
            <a:ext cx="7052817" cy="5143500"/>
          </a:xfrm>
          <a:prstGeom prst="rect">
            <a:avLst/>
          </a:prstGeom>
          <a:gradFill>
            <a:gsLst>
              <a:gs pos="0">
                <a:srgbClr val="003767">
                  <a:alpha val="0"/>
                </a:srgbClr>
              </a:gs>
              <a:gs pos="30000">
                <a:srgbClr val="003767">
                  <a:alpha val="63529"/>
                </a:srgbClr>
              </a:gs>
              <a:gs pos="58000">
                <a:schemeClr val="dk1"/>
              </a:gs>
              <a:gs pos="100000">
                <a:schemeClr val="dk1"/>
              </a:gs>
            </a:gsLst>
            <a:lin ang="108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3" name="Google Shape;143;p28"/>
          <p:cNvSpPr txBox="1">
            <a:spLocks noGrp="1"/>
          </p:cNvSpPr>
          <p:nvPr>
            <p:ph type="ctrTitle"/>
          </p:nvPr>
        </p:nvSpPr>
        <p:spPr>
          <a:xfrm>
            <a:off x="5886450" y="841772"/>
            <a:ext cx="3017520" cy="24031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3600"/>
              <a:buFont typeface="Calibri"/>
              <a:buNone/>
            </a:pPr>
            <a:r>
              <a:rPr lang="en" sz="2800" b="1">
                <a:latin typeface="Calibri"/>
                <a:ea typeface="Calibri"/>
                <a:cs typeface="Calibri"/>
                <a:sym typeface="Calibri"/>
              </a:rPr>
              <a:t>SHERIDAN’S CENTRE FOR ADVANCED MANUFACTURING AND DESIGN TECHNOLOGIES</a:t>
            </a:r>
            <a:endParaRPr sz="1000"/>
          </a:p>
        </p:txBody>
      </p:sp>
      <p:sp>
        <p:nvSpPr>
          <p:cNvPr id="144" name="Google Shape;144;p28"/>
          <p:cNvSpPr/>
          <p:nvPr/>
        </p:nvSpPr>
        <p:spPr>
          <a:xfrm rot="5400000">
            <a:off x="6476173" y="157430"/>
            <a:ext cx="94618" cy="1274064"/>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45" name="Google Shape;145;p28"/>
          <p:cNvSpPr/>
          <p:nvPr/>
        </p:nvSpPr>
        <p:spPr>
          <a:xfrm>
            <a:off x="5888736" y="3410190"/>
            <a:ext cx="3017520" cy="13716"/>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146" name="Google Shape;146;p28" descr="Shape&#10;&#10;Description automatically generated with medium confidence"/>
          <p:cNvPicPr preferRelativeResize="0"/>
          <p:nvPr/>
        </p:nvPicPr>
        <p:blipFill rotWithShape="1">
          <a:blip r:embed="rId4">
            <a:alphaModFix/>
          </a:blip>
          <a:srcRect/>
          <a:stretch/>
        </p:blipFill>
        <p:spPr>
          <a:xfrm>
            <a:off x="7273635" y="4328566"/>
            <a:ext cx="1731819" cy="6023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p37"/>
          <p:cNvSpPr/>
          <p:nvPr/>
        </p:nvSpPr>
        <p:spPr>
          <a:xfrm>
            <a:off x="0" y="0"/>
            <a:ext cx="9141714"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7" name="Google Shape;297;p37"/>
          <p:cNvSpPr txBox="1">
            <a:spLocks noGrp="1"/>
          </p:cNvSpPr>
          <p:nvPr>
            <p:ph type="title"/>
          </p:nvPr>
        </p:nvSpPr>
        <p:spPr>
          <a:xfrm>
            <a:off x="482601" y="482601"/>
            <a:ext cx="3465438" cy="13919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47138"/>
              <a:buNone/>
            </a:pPr>
            <a:r>
              <a:rPr lang="en">
                <a:solidFill>
                  <a:schemeClr val="dk1"/>
                </a:solidFill>
                <a:latin typeface="Calibri"/>
                <a:ea typeface="Calibri"/>
                <a:cs typeface="Calibri"/>
                <a:sym typeface="Calibri"/>
              </a:rPr>
              <a:t>ENCLOSURE DESIGN FOR ROBOTIC ARM</a:t>
            </a:r>
            <a:endParaRPr/>
          </a:p>
        </p:txBody>
      </p:sp>
      <p:pic>
        <p:nvPicPr>
          <p:cNvPr id="298" name="Google Shape;298;p37" descr="A picture containing indoor, toy&#10;&#10;Description automatically generated"/>
          <p:cNvPicPr preferRelativeResize="0"/>
          <p:nvPr/>
        </p:nvPicPr>
        <p:blipFill rotWithShape="1">
          <a:blip r:embed="rId3">
            <a:alphaModFix/>
          </a:blip>
          <a:srcRect b="13740"/>
          <a:stretch/>
        </p:blipFill>
        <p:spPr>
          <a:xfrm>
            <a:off x="4671911" y="10"/>
            <a:ext cx="4472089" cy="514349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pic>
        <p:nvPicPr>
          <p:cNvPr id="299" name="Google Shape;299;p37" descr="A screenshot of a computer"/>
          <p:cNvPicPr preferRelativeResize="0"/>
          <p:nvPr/>
        </p:nvPicPr>
        <p:blipFill rotWithShape="1">
          <a:blip r:embed="rId4">
            <a:alphaModFix/>
          </a:blip>
          <a:srcRect/>
          <a:stretch/>
        </p:blipFill>
        <p:spPr>
          <a:xfrm>
            <a:off x="388620" y="2176790"/>
            <a:ext cx="4281005" cy="16909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4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38"/>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5" name="Google Shape;305;p38"/>
          <p:cNvSpPr txBox="1">
            <a:spLocks noGrp="1"/>
          </p:cNvSpPr>
          <p:nvPr>
            <p:ph type="title"/>
          </p:nvPr>
        </p:nvSpPr>
        <p:spPr>
          <a:xfrm>
            <a:off x="479161" y="479394"/>
            <a:ext cx="2678858" cy="26801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 sz="4600">
                <a:solidFill>
                  <a:schemeClr val="dk1"/>
                </a:solidFill>
                <a:latin typeface="Arial"/>
                <a:ea typeface="Arial"/>
                <a:cs typeface="Arial"/>
                <a:sym typeface="Arial"/>
              </a:rPr>
              <a:t>Testing &amp; data collection</a:t>
            </a:r>
            <a:endParaRPr/>
          </a:p>
        </p:txBody>
      </p:sp>
      <p:sp>
        <p:nvSpPr>
          <p:cNvPr id="306" name="Google Shape;306;p38"/>
          <p:cNvSpPr/>
          <p:nvPr/>
        </p:nvSpPr>
        <p:spPr>
          <a:xfrm>
            <a:off x="482458" y="3306950"/>
            <a:ext cx="2441321" cy="13716"/>
          </a:xfrm>
          <a:custGeom>
            <a:avLst/>
            <a:gdLst/>
            <a:ahLst/>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07" name="Google Shape;307;p38" title="ESR Sheridan collab.mp4">
            <a:hlinkClick r:id="rId3"/>
          </p:cNvPr>
          <p:cNvPicPr preferRelativeResize="0"/>
          <p:nvPr/>
        </p:nvPicPr>
        <p:blipFill>
          <a:blip r:embed="rId4">
            <a:alphaModFix/>
          </a:blip>
          <a:stretch>
            <a:fillRect/>
          </a:stretch>
        </p:blipFill>
        <p:spPr>
          <a:xfrm>
            <a:off x="3609475" y="656725"/>
            <a:ext cx="4892825" cy="366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sz="1800" b="1"/>
              <a:t>  About CAMDT</a:t>
            </a:r>
            <a:endParaRPr sz="1800"/>
          </a:p>
        </p:txBody>
      </p:sp>
      <p:sp>
        <p:nvSpPr>
          <p:cNvPr id="152" name="Google Shape;152;p29"/>
          <p:cNvSpPr txBox="1"/>
          <p:nvPr/>
        </p:nvSpPr>
        <p:spPr>
          <a:xfrm>
            <a:off x="625048" y="1373213"/>
            <a:ext cx="8038897" cy="84300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CAMDT is an advanced technology hub where students, faculty, technical experts, and industry partners come together to learn, apply collaborate and innovate.</a:t>
            </a:r>
            <a:endParaRPr sz="1800" b="0" i="0" u="none" strike="noStrike" cap="none">
              <a:solidFill>
                <a:schemeClr val="dk1"/>
              </a:solidFill>
              <a:latin typeface="Arial"/>
              <a:ea typeface="Arial"/>
              <a:cs typeface="Arial"/>
              <a:sym typeface="Arial"/>
            </a:endParaRPr>
          </a:p>
        </p:txBody>
      </p:sp>
      <p:grpSp>
        <p:nvGrpSpPr>
          <p:cNvPr id="153" name="Google Shape;153;p29"/>
          <p:cNvGrpSpPr/>
          <p:nvPr/>
        </p:nvGrpSpPr>
        <p:grpSpPr>
          <a:xfrm>
            <a:off x="724500" y="2363604"/>
            <a:ext cx="7695000" cy="1620000"/>
            <a:chOff x="127800" y="1095669"/>
            <a:chExt cx="10260000" cy="2160000"/>
          </a:xfrm>
        </p:grpSpPr>
        <p:sp>
          <p:nvSpPr>
            <p:cNvPr id="154" name="Google Shape;154;p29"/>
            <p:cNvSpPr/>
            <p:nvPr/>
          </p:nvSpPr>
          <p:spPr>
            <a:xfrm>
              <a:off x="478800" y="1095669"/>
              <a:ext cx="1098000" cy="1098000"/>
            </a:xfrm>
            <a:prstGeom prst="ellipse">
              <a:avLst/>
            </a:prstGeom>
            <a:solidFill>
              <a:srgbClr val="00B1C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9"/>
            <p:cNvSpPr/>
            <p:nvPr/>
          </p:nvSpPr>
          <p:spPr>
            <a:xfrm>
              <a:off x="712800" y="1329669"/>
              <a:ext cx="630000" cy="630000"/>
            </a:xfrm>
            <a:prstGeom prst="rect">
              <a:avLst/>
            </a:prstGeom>
            <a:blipFill rotWithShape="1">
              <a:blip r:embed="rId3">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9"/>
            <p:cNvSpPr/>
            <p:nvPr/>
          </p:nvSpPr>
          <p:spPr>
            <a:xfrm>
              <a:off x="127800" y="2535669"/>
              <a:ext cx="1800000" cy="720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9"/>
            <p:cNvSpPr txBox="1"/>
            <p:nvPr/>
          </p:nvSpPr>
          <p:spPr>
            <a:xfrm>
              <a:off x="127800" y="2535669"/>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400" b="0" i="0" u="none" strike="noStrike" cap="none">
                  <a:solidFill>
                    <a:schemeClr val="dk1"/>
                  </a:solidFill>
                  <a:latin typeface="Calibri"/>
                  <a:ea typeface="Calibri"/>
                  <a:cs typeface="Calibri"/>
                  <a:sym typeface="Calibri"/>
                </a:rPr>
                <a:t>DESIGN</a:t>
              </a:r>
              <a:endParaRPr sz="1400" b="0" i="0" u="none" strike="noStrike" cap="none">
                <a:solidFill>
                  <a:schemeClr val="dk1"/>
                </a:solidFill>
                <a:latin typeface="Calibri"/>
                <a:ea typeface="Calibri"/>
                <a:cs typeface="Calibri"/>
                <a:sym typeface="Calibri"/>
              </a:endParaRPr>
            </a:p>
          </p:txBody>
        </p:sp>
        <p:sp>
          <p:nvSpPr>
            <p:cNvPr id="158" name="Google Shape;158;p29"/>
            <p:cNvSpPr/>
            <p:nvPr/>
          </p:nvSpPr>
          <p:spPr>
            <a:xfrm>
              <a:off x="2593800" y="1095669"/>
              <a:ext cx="1098000" cy="1098000"/>
            </a:xfrm>
            <a:prstGeom prst="ellipse">
              <a:avLst/>
            </a:prstGeom>
            <a:solidFill>
              <a:schemeClr val="dk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9"/>
            <p:cNvSpPr/>
            <p:nvPr/>
          </p:nvSpPr>
          <p:spPr>
            <a:xfrm>
              <a:off x="2827800" y="1329668"/>
              <a:ext cx="630000" cy="630000"/>
            </a:xfrm>
            <a:prstGeom prst="rect">
              <a:avLst/>
            </a:prstGeom>
            <a:blipFill rotWithShape="1">
              <a:blip r:embed="rId4">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9"/>
            <p:cNvSpPr/>
            <p:nvPr/>
          </p:nvSpPr>
          <p:spPr>
            <a:xfrm>
              <a:off x="2242800" y="2535669"/>
              <a:ext cx="1800000" cy="720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9"/>
            <p:cNvSpPr txBox="1"/>
            <p:nvPr/>
          </p:nvSpPr>
          <p:spPr>
            <a:xfrm>
              <a:off x="2242800" y="2535669"/>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400" b="0" i="0" u="none" strike="noStrike" cap="none">
                  <a:solidFill>
                    <a:schemeClr val="dk1"/>
                  </a:solidFill>
                  <a:latin typeface="Calibri"/>
                  <a:ea typeface="Calibri"/>
                  <a:cs typeface="Calibri"/>
                  <a:sym typeface="Calibri"/>
                </a:rPr>
                <a:t>AUTOMATION</a:t>
              </a:r>
              <a:endParaRPr sz="1400" b="0" i="0" u="none" strike="noStrike" cap="none">
                <a:solidFill>
                  <a:schemeClr val="dk1"/>
                </a:solidFill>
                <a:latin typeface="Calibri"/>
                <a:ea typeface="Calibri"/>
                <a:cs typeface="Calibri"/>
                <a:sym typeface="Calibri"/>
              </a:endParaRPr>
            </a:p>
          </p:txBody>
        </p:sp>
        <p:sp>
          <p:nvSpPr>
            <p:cNvPr id="162" name="Google Shape;162;p29"/>
            <p:cNvSpPr/>
            <p:nvPr/>
          </p:nvSpPr>
          <p:spPr>
            <a:xfrm>
              <a:off x="4708800" y="1095669"/>
              <a:ext cx="1098000" cy="1098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9"/>
            <p:cNvSpPr/>
            <p:nvPr/>
          </p:nvSpPr>
          <p:spPr>
            <a:xfrm>
              <a:off x="4942800" y="1329668"/>
              <a:ext cx="630000" cy="630000"/>
            </a:xfrm>
            <a:prstGeom prst="rect">
              <a:avLst/>
            </a:prstGeom>
            <a:blipFill rotWithShape="1">
              <a:blip r:embed="rId5">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9"/>
            <p:cNvSpPr/>
            <p:nvPr/>
          </p:nvSpPr>
          <p:spPr>
            <a:xfrm>
              <a:off x="4357800" y="2535669"/>
              <a:ext cx="1800000" cy="720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9"/>
            <p:cNvSpPr txBox="1"/>
            <p:nvPr/>
          </p:nvSpPr>
          <p:spPr>
            <a:xfrm>
              <a:off x="4357800" y="2535669"/>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400" b="0" i="0" u="none" strike="noStrike" cap="none">
                  <a:solidFill>
                    <a:schemeClr val="dk1"/>
                  </a:solidFill>
                  <a:latin typeface="Calibri"/>
                  <a:ea typeface="Calibri"/>
                  <a:cs typeface="Calibri"/>
                  <a:sym typeface="Calibri"/>
                </a:rPr>
                <a:t>ADDITIVE MANUFACTURING</a:t>
              </a:r>
              <a:endParaRPr sz="1400" b="0" i="0" u="none" strike="noStrike" cap="none">
                <a:solidFill>
                  <a:schemeClr val="dk1"/>
                </a:solidFill>
                <a:latin typeface="Calibri"/>
                <a:ea typeface="Calibri"/>
                <a:cs typeface="Calibri"/>
                <a:sym typeface="Calibri"/>
              </a:endParaRPr>
            </a:p>
          </p:txBody>
        </p:sp>
        <p:sp>
          <p:nvSpPr>
            <p:cNvPr id="166" name="Google Shape;166;p29"/>
            <p:cNvSpPr/>
            <p:nvPr/>
          </p:nvSpPr>
          <p:spPr>
            <a:xfrm>
              <a:off x="6823800" y="1095669"/>
              <a:ext cx="1098000" cy="1098000"/>
            </a:xfrm>
            <a:prstGeom prst="ellipse">
              <a:avLst/>
            </a:prstGeom>
            <a:solidFill>
              <a:schemeClr val="accent3"/>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9"/>
            <p:cNvSpPr/>
            <p:nvPr/>
          </p:nvSpPr>
          <p:spPr>
            <a:xfrm>
              <a:off x="7057800" y="1329668"/>
              <a:ext cx="630000" cy="630000"/>
            </a:xfrm>
            <a:prstGeom prst="rect">
              <a:avLst/>
            </a:prstGeom>
            <a:blipFill rotWithShape="1">
              <a:blip r:embed="rId6">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9"/>
            <p:cNvSpPr/>
            <p:nvPr/>
          </p:nvSpPr>
          <p:spPr>
            <a:xfrm>
              <a:off x="6472800" y="2535669"/>
              <a:ext cx="1800000" cy="720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9"/>
            <p:cNvSpPr txBox="1"/>
            <p:nvPr/>
          </p:nvSpPr>
          <p:spPr>
            <a:xfrm>
              <a:off x="6472800" y="2535669"/>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400" b="0" i="0" u="none" strike="noStrike" cap="none">
                  <a:solidFill>
                    <a:schemeClr val="dk1"/>
                  </a:solidFill>
                  <a:latin typeface="Calibri"/>
                  <a:ea typeface="Calibri"/>
                  <a:cs typeface="Calibri"/>
                  <a:sym typeface="Calibri"/>
                </a:rPr>
                <a:t>DIGITAL FABRICATION</a:t>
              </a:r>
              <a:endParaRPr sz="1400" b="0" i="0" u="none" strike="noStrike" cap="none">
                <a:solidFill>
                  <a:schemeClr val="dk1"/>
                </a:solidFill>
                <a:latin typeface="Calibri"/>
                <a:ea typeface="Calibri"/>
                <a:cs typeface="Calibri"/>
                <a:sym typeface="Calibri"/>
              </a:endParaRPr>
            </a:p>
          </p:txBody>
        </p:sp>
        <p:sp>
          <p:nvSpPr>
            <p:cNvPr id="170" name="Google Shape;170;p29"/>
            <p:cNvSpPr/>
            <p:nvPr/>
          </p:nvSpPr>
          <p:spPr>
            <a:xfrm>
              <a:off x="8938800" y="1095669"/>
              <a:ext cx="1098000" cy="1098000"/>
            </a:xfrm>
            <a:prstGeom prst="ellipse">
              <a:avLst/>
            </a:prstGeom>
            <a:solidFill>
              <a:schemeClr val="accent4"/>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9"/>
            <p:cNvSpPr/>
            <p:nvPr/>
          </p:nvSpPr>
          <p:spPr>
            <a:xfrm>
              <a:off x="9172800" y="1329668"/>
              <a:ext cx="630000" cy="630000"/>
            </a:xfrm>
            <a:prstGeom prst="rect">
              <a:avLst/>
            </a:prstGeom>
            <a:blipFill rotWithShape="1">
              <a:blip r:embed="rId7">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9"/>
            <p:cNvSpPr/>
            <p:nvPr/>
          </p:nvSpPr>
          <p:spPr>
            <a:xfrm>
              <a:off x="8587800" y="2535669"/>
              <a:ext cx="1800000" cy="720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9"/>
            <p:cNvSpPr txBox="1"/>
            <p:nvPr/>
          </p:nvSpPr>
          <p:spPr>
            <a:xfrm>
              <a:off x="8587800" y="2535669"/>
              <a:ext cx="18000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1400" b="0" i="0" u="none" strike="noStrike" cap="none">
                  <a:solidFill>
                    <a:schemeClr val="dk1"/>
                  </a:solidFill>
                  <a:latin typeface="Calibri"/>
                  <a:ea typeface="Calibri"/>
                  <a:cs typeface="Calibri"/>
                  <a:sym typeface="Calibri"/>
                </a:rPr>
                <a:t>SIMULATION AND MODELING</a:t>
              </a:r>
              <a:endParaRPr sz="1400" b="0" i="0" u="none" strike="noStrike" cap="none">
                <a:solidFill>
                  <a:schemeClr val="dk1"/>
                </a:solidFill>
                <a:latin typeface="Calibri"/>
                <a:ea typeface="Calibri"/>
                <a:cs typeface="Calibri"/>
                <a:sym typeface="Calibri"/>
              </a:endParaRPr>
            </a:p>
          </p:txBody>
        </p:sp>
      </p:grpSp>
      <p:pic>
        <p:nvPicPr>
          <p:cNvPr id="174" name="Google Shape;174;p29"/>
          <p:cNvPicPr preferRelativeResize="0"/>
          <p:nvPr/>
        </p:nvPicPr>
        <p:blipFill rotWithShape="1">
          <a:blip r:embed="rId8">
            <a:alphaModFix/>
          </a:blip>
          <a:srcRect/>
          <a:stretch/>
        </p:blipFill>
        <p:spPr>
          <a:xfrm>
            <a:off x="6367003" y="4805356"/>
            <a:ext cx="2534402" cy="214148"/>
          </a:xfrm>
          <a:prstGeom prst="rect">
            <a:avLst/>
          </a:prstGeom>
          <a:noFill/>
          <a:ln>
            <a:noFill/>
          </a:ln>
        </p:spPr>
      </p:pic>
      <p:grpSp>
        <p:nvGrpSpPr>
          <p:cNvPr id="175" name="Google Shape;175;p29"/>
          <p:cNvGrpSpPr/>
          <p:nvPr/>
        </p:nvGrpSpPr>
        <p:grpSpPr>
          <a:xfrm>
            <a:off x="242600" y="4765600"/>
            <a:ext cx="1842900" cy="253904"/>
            <a:chOff x="173468" y="4765600"/>
            <a:chExt cx="1842900" cy="253904"/>
          </a:xfrm>
        </p:grpSpPr>
        <p:sp>
          <p:nvSpPr>
            <p:cNvPr id="176" name="Google Shape;176;p29"/>
            <p:cNvSpPr txBox="1"/>
            <p:nvPr/>
          </p:nvSpPr>
          <p:spPr>
            <a:xfrm>
              <a:off x="173468" y="4765600"/>
              <a:ext cx="18429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1" i="0" u="none" strike="noStrike" cap="none">
                  <a:solidFill>
                    <a:schemeClr val="dk1"/>
                  </a:solidFill>
                  <a:latin typeface="Play"/>
                  <a:ea typeface="Play"/>
                  <a:cs typeface="Play"/>
                  <a:sym typeface="Play"/>
                </a:rPr>
                <a:t>camdt.sheridancollege.ca</a:t>
              </a:r>
              <a:endParaRPr/>
            </a:p>
          </p:txBody>
        </p:sp>
        <p:cxnSp>
          <p:nvCxnSpPr>
            <p:cNvPr id="177" name="Google Shape;177;p29"/>
            <p:cNvCxnSpPr/>
            <p:nvPr/>
          </p:nvCxnSpPr>
          <p:spPr>
            <a:xfrm>
              <a:off x="263236" y="5019504"/>
              <a:ext cx="1548014" cy="0"/>
            </a:xfrm>
            <a:prstGeom prst="straightConnector1">
              <a:avLst/>
            </a:prstGeom>
            <a:noFill/>
            <a:ln w="28575" cap="flat" cmpd="sng">
              <a:solidFill>
                <a:schemeClr val="accent2"/>
              </a:solidFill>
              <a:prstDash val="solid"/>
              <a:round/>
              <a:headEnd type="none" w="sm" len="sm"/>
              <a:tailEnd type="none" w="sm" len="sm"/>
            </a:ln>
          </p:spPr>
        </p:cxnSp>
      </p:grpSp>
      <p:cxnSp>
        <p:nvCxnSpPr>
          <p:cNvPr id="178" name="Google Shape;178;p29"/>
          <p:cNvCxnSpPr/>
          <p:nvPr/>
        </p:nvCxnSpPr>
        <p:spPr>
          <a:xfrm>
            <a:off x="724500" y="484909"/>
            <a:ext cx="0" cy="540327"/>
          </a:xfrm>
          <a:prstGeom prst="straightConnector1">
            <a:avLst/>
          </a:prstGeom>
          <a:noFill/>
          <a:ln w="57150" cap="flat" cmpd="sng">
            <a:solidFill>
              <a:schemeClr val="accent2"/>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2"/>
        <p:cNvGrpSpPr/>
        <p:nvPr/>
      </p:nvGrpSpPr>
      <p:grpSpPr>
        <a:xfrm>
          <a:off x="0" y="0"/>
          <a:ext cx="0" cy="0"/>
          <a:chOff x="0" y="0"/>
          <a:chExt cx="0" cy="0"/>
        </a:xfrm>
      </p:grpSpPr>
      <p:sp>
        <p:nvSpPr>
          <p:cNvPr id="183" name="Google Shape;183;p30"/>
          <p:cNvSpPr/>
          <p:nvPr/>
        </p:nvSpPr>
        <p:spPr>
          <a:xfrm>
            <a:off x="0" y="0"/>
            <a:ext cx="91440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4" name="Google Shape;184;p30" descr="One glowing cube among white dim cubes"/>
          <p:cNvPicPr preferRelativeResize="0"/>
          <p:nvPr/>
        </p:nvPicPr>
        <p:blipFill rotWithShape="1">
          <a:blip r:embed="rId3">
            <a:alphaModFix/>
          </a:blip>
          <a:srcRect l="5780" t="9091" r="8035" b="-1"/>
          <a:stretch/>
        </p:blipFill>
        <p:spPr>
          <a:xfrm>
            <a:off x="2642616" y="10"/>
            <a:ext cx="6501384" cy="5143490"/>
          </a:xfrm>
          <a:prstGeom prst="rect">
            <a:avLst/>
          </a:prstGeom>
          <a:noFill/>
          <a:ln>
            <a:noFill/>
          </a:ln>
        </p:spPr>
      </p:pic>
      <p:sp>
        <p:nvSpPr>
          <p:cNvPr id="185" name="Google Shape;185;p30"/>
          <p:cNvSpPr/>
          <p:nvPr/>
        </p:nvSpPr>
        <p:spPr>
          <a:xfrm>
            <a:off x="2" y="0"/>
            <a:ext cx="7004404" cy="5143500"/>
          </a:xfrm>
          <a:prstGeom prst="rect">
            <a:avLst/>
          </a:prstGeom>
          <a:gradFill>
            <a:gsLst>
              <a:gs pos="0">
                <a:srgbClr val="003767">
                  <a:alpha val="0"/>
                </a:srgbClr>
              </a:gs>
              <a:gs pos="33000">
                <a:srgbClr val="003767">
                  <a:alpha val="63921"/>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6" name="Google Shape;186;p30"/>
          <p:cNvSpPr txBox="1">
            <a:spLocks noGrp="1"/>
          </p:cNvSpPr>
          <p:nvPr>
            <p:ph type="title"/>
          </p:nvPr>
        </p:nvSpPr>
        <p:spPr>
          <a:xfrm>
            <a:off x="358485" y="841772"/>
            <a:ext cx="3017520" cy="2403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 sz="4000">
                <a:solidFill>
                  <a:schemeClr val="lt1"/>
                </a:solidFill>
                <a:latin typeface="Calibri"/>
                <a:ea typeface="Calibri"/>
                <a:cs typeface="Calibri"/>
                <a:sym typeface="Calibri"/>
              </a:rPr>
              <a:t>SHOWCASE</a:t>
            </a:r>
            <a:endParaRPr/>
          </a:p>
        </p:txBody>
      </p:sp>
      <p:sp>
        <p:nvSpPr>
          <p:cNvPr id="187" name="Google Shape;187;p30"/>
          <p:cNvSpPr/>
          <p:nvPr/>
        </p:nvSpPr>
        <p:spPr>
          <a:xfrm rot="5400000">
            <a:off x="569941" y="260093"/>
            <a:ext cx="109728" cy="52806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188" name="Google Shape;188;p30"/>
          <p:cNvSpPr/>
          <p:nvPr/>
        </p:nvSpPr>
        <p:spPr>
          <a:xfrm>
            <a:off x="360771" y="3410190"/>
            <a:ext cx="2983230" cy="137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2"/>
        <p:cNvGrpSpPr/>
        <p:nvPr/>
      </p:nvGrpSpPr>
      <p:grpSpPr>
        <a:xfrm>
          <a:off x="0" y="0"/>
          <a:ext cx="0" cy="0"/>
          <a:chOff x="0" y="0"/>
          <a:chExt cx="0" cy="0"/>
        </a:xfrm>
      </p:grpSpPr>
      <p:sp>
        <p:nvSpPr>
          <p:cNvPr id="193" name="Google Shape;193;p31"/>
          <p:cNvSpPr/>
          <p:nvPr/>
        </p:nvSpPr>
        <p:spPr>
          <a:xfrm>
            <a:off x="0" y="0"/>
            <a:ext cx="9144000" cy="51435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94" name="Google Shape;194;p31" descr="A person sleeping on a couch&#10;&#10;Description automatically generated with medium confidence"/>
          <p:cNvPicPr preferRelativeResize="0"/>
          <p:nvPr/>
        </p:nvPicPr>
        <p:blipFill rotWithShape="1">
          <a:blip r:embed="rId3">
            <a:alphaModFix amt="35000"/>
          </a:blip>
          <a:srcRect b="15731"/>
          <a:stretch/>
        </p:blipFill>
        <p:spPr>
          <a:xfrm>
            <a:off x="20" y="10"/>
            <a:ext cx="9143980" cy="5143490"/>
          </a:xfrm>
          <a:prstGeom prst="rect">
            <a:avLst/>
          </a:prstGeom>
          <a:noFill/>
          <a:ln>
            <a:noFill/>
          </a:ln>
        </p:spPr>
      </p:pic>
      <p:sp>
        <p:nvSpPr>
          <p:cNvPr id="195" name="Google Shape;195;p31"/>
          <p:cNvSpPr txBox="1">
            <a:spLocks noGrp="1"/>
          </p:cNvSpPr>
          <p:nvPr>
            <p:ph type="title"/>
          </p:nvPr>
        </p:nvSpPr>
        <p:spPr>
          <a:xfrm>
            <a:off x="628650" y="799396"/>
            <a:ext cx="2484873" cy="3544707"/>
          </a:xfrm>
          <a:prstGeom prst="rect">
            <a:avLst/>
          </a:prstGeom>
          <a:noFill/>
          <a:ln>
            <a:noFill/>
          </a:ln>
        </p:spPr>
        <p:txBody>
          <a:bodyPr spcFirstLastPara="1" wrap="square" lIns="68575" tIns="34275" rIns="68575" bIns="34275" anchor="ctr" anchorCtr="0">
            <a:normAutofit/>
          </a:bodyPr>
          <a:lstStyle/>
          <a:p>
            <a:pPr marL="0" lvl="0" indent="0" algn="r" rtl="0">
              <a:lnSpc>
                <a:spcPct val="90000"/>
              </a:lnSpc>
              <a:spcBef>
                <a:spcPts val="0"/>
              </a:spcBef>
              <a:spcAft>
                <a:spcPts val="0"/>
              </a:spcAft>
              <a:buSzPts val="1400"/>
              <a:buNone/>
            </a:pPr>
            <a:r>
              <a:rPr lang="en" sz="3000" b="1">
                <a:solidFill>
                  <a:srgbClr val="FFFFFF"/>
                </a:solidFill>
              </a:rPr>
              <a:t>CleanAir.AI ALVI PROJECT</a:t>
            </a:r>
            <a:endParaRPr/>
          </a:p>
        </p:txBody>
      </p:sp>
      <p:cxnSp>
        <p:nvCxnSpPr>
          <p:cNvPr id="196" name="Google Shape;196;p31"/>
          <p:cNvCxnSpPr/>
          <p:nvPr/>
        </p:nvCxnSpPr>
        <p:spPr>
          <a:xfrm>
            <a:off x="3490029" y="1714500"/>
            <a:ext cx="0" cy="1714500"/>
          </a:xfrm>
          <a:prstGeom prst="straightConnector1">
            <a:avLst/>
          </a:prstGeom>
          <a:noFill/>
          <a:ln w="15875" cap="flat" cmpd="sng">
            <a:solidFill>
              <a:srgbClr val="FFFFFF"/>
            </a:solidFill>
            <a:prstDash val="solid"/>
            <a:round/>
            <a:headEnd type="none" w="sm" len="sm"/>
            <a:tailEnd type="none" w="sm" len="sm"/>
          </a:ln>
        </p:spPr>
      </p:cxnSp>
      <p:sp>
        <p:nvSpPr>
          <p:cNvPr id="197" name="Google Shape;197;p31"/>
          <p:cNvSpPr txBox="1">
            <a:spLocks noGrp="1"/>
          </p:cNvSpPr>
          <p:nvPr>
            <p:ph type="body" idx="1"/>
          </p:nvPr>
        </p:nvSpPr>
        <p:spPr>
          <a:xfrm>
            <a:off x="3866534" y="799396"/>
            <a:ext cx="4308514" cy="3544707"/>
          </a:xfrm>
          <a:prstGeom prst="rect">
            <a:avLst/>
          </a:prstGeom>
          <a:noFill/>
          <a:ln>
            <a:noFill/>
          </a:ln>
        </p:spPr>
        <p:txBody>
          <a:bodyPr spcFirstLastPara="1" wrap="square" lIns="68575" tIns="34275" rIns="68575" bIns="34275" anchor="ctr" anchorCtr="0">
            <a:normAutofit/>
          </a:bodyPr>
          <a:lstStyle/>
          <a:p>
            <a:pPr marL="139700" lvl="0" indent="0" algn="l" rtl="0">
              <a:lnSpc>
                <a:spcPct val="90000"/>
              </a:lnSpc>
              <a:spcBef>
                <a:spcPts val="800"/>
              </a:spcBef>
              <a:spcAft>
                <a:spcPts val="0"/>
              </a:spcAft>
              <a:buSzPts val="1400"/>
              <a:buNone/>
            </a:pPr>
            <a:r>
              <a:rPr lang="en" sz="1500">
                <a:solidFill>
                  <a:srgbClr val="FFFFFF"/>
                </a:solidFill>
                <a:latin typeface="Arial"/>
                <a:ea typeface="Arial"/>
                <a:cs typeface="Arial"/>
                <a:sym typeface="Arial"/>
              </a:rPr>
              <a:t>CleanAir.AI is embarking on a product development mission to change the way we think about air quality. They are developing the world's smartest air filter for residential and commercial buildings. </a:t>
            </a:r>
            <a:endParaRPr sz="1500">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32"/>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3" name="Google Shape;203;p32"/>
          <p:cNvSpPr/>
          <p:nvPr/>
        </p:nvSpPr>
        <p:spPr>
          <a:xfrm>
            <a:off x="0" y="0"/>
            <a:ext cx="3520273" cy="5143500"/>
          </a:xfrm>
          <a:custGeom>
            <a:avLst/>
            <a:gdLst/>
            <a:ahLst/>
            <a:cxnLst/>
            <a:rect l="l" t="t" r="r" b="b"/>
            <a:pathLst>
              <a:path w="4693698" h="6858000" extrusionOk="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204;p32"/>
          <p:cNvSpPr/>
          <p:nvPr/>
        </p:nvSpPr>
        <p:spPr>
          <a:xfrm flipH="1">
            <a:off x="0" y="0"/>
            <a:ext cx="3628557" cy="5143500"/>
          </a:xfrm>
          <a:custGeom>
            <a:avLst/>
            <a:gdLst/>
            <a:ahLst/>
            <a:cxnLst/>
            <a:rect l="l" t="t" r="r" b="b"/>
            <a:pathLst>
              <a:path w="4838076" h="6858000" extrusionOk="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rgbClr val="001B33">
              <a:alpha val="2470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5" name="Google Shape;205;p32"/>
          <p:cNvSpPr txBox="1">
            <a:spLocks noGrp="1"/>
          </p:cNvSpPr>
          <p:nvPr>
            <p:ph type="title"/>
          </p:nvPr>
        </p:nvSpPr>
        <p:spPr>
          <a:xfrm>
            <a:off x="573788" y="496800"/>
            <a:ext cx="2538000" cy="1119099"/>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400"/>
              <a:buNone/>
            </a:pPr>
            <a:r>
              <a:rPr lang="en">
                <a:solidFill>
                  <a:schemeClr val="lt1"/>
                </a:solidFill>
              </a:rPr>
              <a:t>CleanAir.AI ALVI PROJECT</a:t>
            </a:r>
            <a:endParaRPr/>
          </a:p>
        </p:txBody>
      </p:sp>
      <p:sp>
        <p:nvSpPr>
          <p:cNvPr id="206" name="Google Shape;206;p32"/>
          <p:cNvSpPr txBox="1">
            <a:spLocks noGrp="1"/>
          </p:cNvSpPr>
          <p:nvPr>
            <p:ph type="body" idx="1"/>
          </p:nvPr>
        </p:nvSpPr>
        <p:spPr>
          <a:xfrm>
            <a:off x="266713" y="1612142"/>
            <a:ext cx="3083910" cy="2883600"/>
          </a:xfrm>
          <a:prstGeom prst="rect">
            <a:avLst/>
          </a:prstGeom>
          <a:noFill/>
          <a:ln>
            <a:noFill/>
          </a:ln>
        </p:spPr>
        <p:txBody>
          <a:bodyPr spcFirstLastPara="1" wrap="square" lIns="68575" tIns="34275" rIns="68575" bIns="34275" anchor="t" anchorCtr="0">
            <a:noAutofit/>
          </a:bodyPr>
          <a:lstStyle/>
          <a:p>
            <a:pPr marL="139700" lvl="0" indent="0" algn="l" rtl="0">
              <a:lnSpc>
                <a:spcPct val="90000"/>
              </a:lnSpc>
              <a:spcBef>
                <a:spcPts val="800"/>
              </a:spcBef>
              <a:spcAft>
                <a:spcPts val="0"/>
              </a:spcAft>
              <a:buSzPts val="1400"/>
              <a:buNone/>
            </a:pPr>
            <a:r>
              <a:rPr lang="en" sz="1800">
                <a:solidFill>
                  <a:schemeClr val="lt2"/>
                </a:solidFill>
                <a:latin typeface="Arial"/>
                <a:ea typeface="Arial"/>
                <a:cs typeface="Arial"/>
                <a:sym typeface="Arial"/>
              </a:rPr>
              <a:t>CleanAir.AI and CAMDT team are engaged in collaborative applied research to further the development of an advanced air filter, called ALVI. ALVI provides its users with cleaner air more efficiently while keeping them connected and informed about the air that they are breathing.</a:t>
            </a:r>
            <a:endParaRPr sz="1800">
              <a:solidFill>
                <a:schemeClr val="lt2"/>
              </a:solidFill>
              <a:latin typeface="Arial"/>
              <a:ea typeface="Arial"/>
              <a:cs typeface="Arial"/>
              <a:sym typeface="Arial"/>
            </a:endParaRPr>
          </a:p>
        </p:txBody>
      </p:sp>
      <p:pic>
        <p:nvPicPr>
          <p:cNvPr id="207" name="Google Shape;207;p32" descr="Diagram&#10;&#10;Description automatically generated"/>
          <p:cNvPicPr preferRelativeResize="0"/>
          <p:nvPr/>
        </p:nvPicPr>
        <p:blipFill rotWithShape="1">
          <a:blip r:embed="rId3">
            <a:alphaModFix/>
          </a:blip>
          <a:srcRect/>
          <a:stretch/>
        </p:blipFill>
        <p:spPr>
          <a:xfrm>
            <a:off x="4224460" y="482601"/>
            <a:ext cx="4178297" cy="41782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33"/>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3" name="Google Shape;213;p33"/>
          <p:cNvSpPr/>
          <p:nvPr/>
        </p:nvSpPr>
        <p:spPr>
          <a:xfrm>
            <a:off x="0" y="0"/>
            <a:ext cx="5654628" cy="5143156"/>
          </a:xfrm>
          <a:custGeom>
            <a:avLst/>
            <a:gdLst/>
            <a:ahLst/>
            <a:cxnLst/>
            <a:rect l="l" t="t" r="r" b="b"/>
            <a:pathLst>
              <a:path w="7539505" h="6857542" extrusionOk="0">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4" name="Google Shape;214;p33"/>
          <p:cNvSpPr txBox="1">
            <a:spLocks noGrp="1"/>
          </p:cNvSpPr>
          <p:nvPr>
            <p:ph type="title"/>
          </p:nvPr>
        </p:nvSpPr>
        <p:spPr>
          <a:xfrm>
            <a:off x="215901" y="511221"/>
            <a:ext cx="3736557" cy="2762729"/>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SzPts val="1400"/>
              <a:buNone/>
            </a:pPr>
            <a:r>
              <a:rPr lang="en" sz="4200">
                <a:solidFill>
                  <a:schemeClr val="lt1"/>
                </a:solidFill>
                <a:latin typeface="Arial"/>
                <a:ea typeface="Arial"/>
                <a:cs typeface="Arial"/>
                <a:sym typeface="Arial"/>
              </a:rPr>
              <a:t>ALVI CleanAir </a:t>
            </a:r>
            <a:br>
              <a:rPr lang="en" sz="4200">
                <a:solidFill>
                  <a:schemeClr val="lt1"/>
                </a:solidFill>
                <a:latin typeface="Arial"/>
                <a:ea typeface="Arial"/>
                <a:cs typeface="Arial"/>
                <a:sym typeface="Arial"/>
              </a:rPr>
            </a:br>
            <a:r>
              <a:rPr lang="en" sz="4200">
                <a:solidFill>
                  <a:schemeClr val="lt1"/>
                </a:solidFill>
                <a:latin typeface="Arial"/>
                <a:ea typeface="Arial"/>
                <a:cs typeface="Arial"/>
                <a:sym typeface="Arial"/>
              </a:rPr>
              <a:t>Safety System</a:t>
            </a:r>
            <a:endParaRPr/>
          </a:p>
        </p:txBody>
      </p:sp>
      <p:grpSp>
        <p:nvGrpSpPr>
          <p:cNvPr id="215" name="Google Shape;215;p33"/>
          <p:cNvGrpSpPr/>
          <p:nvPr/>
        </p:nvGrpSpPr>
        <p:grpSpPr>
          <a:xfrm>
            <a:off x="480060" y="480061"/>
            <a:ext cx="846286" cy="635405"/>
            <a:chOff x="5307830" y="325570"/>
            <a:chExt cx="1128382" cy="847206"/>
          </a:xfrm>
        </p:grpSpPr>
        <p:sp>
          <p:nvSpPr>
            <p:cNvPr id="216" name="Google Shape;216;p33"/>
            <p:cNvSpPr/>
            <p:nvPr/>
          </p:nvSpPr>
          <p:spPr>
            <a:xfrm>
              <a:off x="5307830" y="577396"/>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33"/>
            <p:cNvSpPr/>
            <p:nvPr/>
          </p:nvSpPr>
          <p:spPr>
            <a:xfrm>
              <a:off x="5885720" y="325570"/>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18" name="Google Shape;218;p33" descr="Diagram&#10;&#10;Description automatically generated"/>
          <p:cNvPicPr preferRelativeResize="0"/>
          <p:nvPr/>
        </p:nvPicPr>
        <p:blipFill rotWithShape="1">
          <a:blip r:embed="rId3">
            <a:alphaModFix/>
          </a:blip>
          <a:srcRect/>
          <a:stretch/>
        </p:blipFill>
        <p:spPr>
          <a:xfrm>
            <a:off x="4126846" y="2545317"/>
            <a:ext cx="5018198" cy="2599226"/>
          </a:xfrm>
          <a:prstGeom prst="rect">
            <a:avLst/>
          </a:prstGeom>
          <a:noFill/>
          <a:ln>
            <a:noFill/>
          </a:ln>
        </p:spPr>
      </p:pic>
      <p:pic>
        <p:nvPicPr>
          <p:cNvPr id="219" name="Google Shape;219;p33" descr="Graphical user interface, application&#10;&#10;Description automatically generated"/>
          <p:cNvPicPr preferRelativeResize="0"/>
          <p:nvPr/>
        </p:nvPicPr>
        <p:blipFill rotWithShape="1">
          <a:blip r:embed="rId4">
            <a:alphaModFix/>
          </a:blip>
          <a:srcRect/>
          <a:stretch/>
        </p:blipFill>
        <p:spPr>
          <a:xfrm>
            <a:off x="4124945" y="-946"/>
            <a:ext cx="5020098" cy="26128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34"/>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5" name="Google Shape;225;p34"/>
          <p:cNvSpPr/>
          <p:nvPr/>
        </p:nvSpPr>
        <p:spPr>
          <a:xfrm>
            <a:off x="0" y="0"/>
            <a:ext cx="3667947"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6" name="Google Shape;226;p34"/>
          <p:cNvSpPr txBox="1">
            <a:spLocks noGrp="1"/>
          </p:cNvSpPr>
          <p:nvPr>
            <p:ph type="title"/>
          </p:nvPr>
        </p:nvSpPr>
        <p:spPr>
          <a:xfrm>
            <a:off x="628650" y="896772"/>
            <a:ext cx="2775613" cy="3178589"/>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sz="4400">
                <a:solidFill>
                  <a:schemeClr val="lt1"/>
                </a:solidFill>
              </a:rPr>
              <a:t>CleanAir.AI – CAMDT</a:t>
            </a:r>
            <a:endParaRPr/>
          </a:p>
        </p:txBody>
      </p:sp>
      <p:grpSp>
        <p:nvGrpSpPr>
          <p:cNvPr id="227" name="Google Shape;227;p34"/>
          <p:cNvGrpSpPr/>
          <p:nvPr/>
        </p:nvGrpSpPr>
        <p:grpSpPr>
          <a:xfrm>
            <a:off x="0" y="152186"/>
            <a:ext cx="1432689" cy="532245"/>
            <a:chOff x="2267504" y="2540250"/>
            <a:chExt cx="1990951" cy="739640"/>
          </a:xfrm>
        </p:grpSpPr>
        <p:sp>
          <p:nvSpPr>
            <p:cNvPr id="228" name="Google Shape;228;p34"/>
            <p:cNvSpPr/>
            <p:nvPr/>
          </p:nvSpPr>
          <p:spPr>
            <a:xfrm>
              <a:off x="2267504" y="2540250"/>
              <a:ext cx="1990951" cy="286230"/>
            </a:xfrm>
            <a:custGeom>
              <a:avLst/>
              <a:gdLst/>
              <a:ahLst/>
              <a:cxnLst/>
              <a:rect l="l" t="t" r="r" b="b"/>
              <a:pathLst>
                <a:path w="1990951" h="286230" extrusionOk="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34"/>
            <p:cNvSpPr/>
            <p:nvPr/>
          </p:nvSpPr>
          <p:spPr>
            <a:xfrm>
              <a:off x="2267504" y="2993660"/>
              <a:ext cx="1990951" cy="286230"/>
            </a:xfrm>
            <a:custGeom>
              <a:avLst/>
              <a:gdLst/>
              <a:ahLst/>
              <a:cxnLst/>
              <a:rect l="l" t="t" r="r" b="b"/>
              <a:pathLst>
                <a:path w="1990951" h="286230" extrusionOk="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30" name="Google Shape;230;p34"/>
          <p:cNvSpPr/>
          <p:nvPr/>
        </p:nvSpPr>
        <p:spPr>
          <a:xfrm>
            <a:off x="304695" y="3564156"/>
            <a:ext cx="273765" cy="273765"/>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1" name="Google Shape;231;p34"/>
          <p:cNvSpPr/>
          <p:nvPr/>
        </p:nvSpPr>
        <p:spPr>
          <a:xfrm>
            <a:off x="304695" y="3564156"/>
            <a:ext cx="273765" cy="273765"/>
          </a:xfrm>
          <a:prstGeom prst="ellipse">
            <a:avLst/>
          </a:prstGeom>
          <a:solidFill>
            <a:schemeClr val="accent6">
              <a:alpha val="29803"/>
            </a:schemeClr>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32" name="Google Shape;232;p34"/>
          <p:cNvGrpSpPr/>
          <p:nvPr/>
        </p:nvGrpSpPr>
        <p:grpSpPr>
          <a:xfrm>
            <a:off x="3082214" y="4154935"/>
            <a:ext cx="731374" cy="731376"/>
            <a:chOff x="5829300" y="3162300"/>
            <a:chExt cx="532256" cy="532257"/>
          </a:xfrm>
        </p:grpSpPr>
        <p:sp>
          <p:nvSpPr>
            <p:cNvPr id="233" name="Google Shape;233;p34"/>
            <p:cNvSpPr/>
            <p:nvPr/>
          </p:nvSpPr>
          <p:spPr>
            <a:xfrm>
              <a:off x="5859208" y="3192208"/>
              <a:ext cx="112966" cy="112966"/>
            </a:xfrm>
            <a:custGeom>
              <a:avLst/>
              <a:gdLst/>
              <a:ahLst/>
              <a:cxnLst/>
              <a:rect l="l" t="t" r="r" b="b"/>
              <a:pathLst>
                <a:path w="112966" h="112966" extrusionOk="0">
                  <a:moveTo>
                    <a:pt x="112967" y="0"/>
                  </a:moveTo>
                  <a:lnTo>
                    <a:pt x="0" y="112967"/>
                  </a:lnTo>
                  <a:cubicBezTo>
                    <a:pt x="25356" y="64747"/>
                    <a:pt x="64747" y="25356"/>
                    <a:pt x="11296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34"/>
            <p:cNvSpPr/>
            <p:nvPr/>
          </p:nvSpPr>
          <p:spPr>
            <a:xfrm>
              <a:off x="5831205" y="3164205"/>
              <a:ext cx="230314" cy="230314"/>
            </a:xfrm>
            <a:custGeom>
              <a:avLst/>
              <a:gdLst/>
              <a:ahLst/>
              <a:cxnLst/>
              <a:rect l="l" t="t" r="r" b="b"/>
              <a:pathLst>
                <a:path w="230314" h="230314" extrusionOk="0">
                  <a:moveTo>
                    <a:pt x="230314" y="0"/>
                  </a:moveTo>
                  <a:lnTo>
                    <a:pt x="0" y="230314"/>
                  </a:lnTo>
                  <a:cubicBezTo>
                    <a:pt x="953" y="223361"/>
                    <a:pt x="2095" y="216408"/>
                    <a:pt x="3524" y="209550"/>
                  </a:cubicBezTo>
                  <a:lnTo>
                    <a:pt x="209550" y="3524"/>
                  </a:lnTo>
                  <a:cubicBezTo>
                    <a:pt x="216408" y="2095"/>
                    <a:pt x="223361" y="953"/>
                    <a:pt x="23031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34"/>
            <p:cNvSpPr/>
            <p:nvPr/>
          </p:nvSpPr>
          <p:spPr>
            <a:xfrm>
              <a:off x="5829300" y="3162300"/>
              <a:ext cx="294131" cy="294131"/>
            </a:xfrm>
            <a:custGeom>
              <a:avLst/>
              <a:gdLst/>
              <a:ahLst/>
              <a:cxnLst/>
              <a:rect l="l" t="t" r="r" b="b"/>
              <a:pathLst>
                <a:path w="294131" h="294131" extrusionOk="0">
                  <a:moveTo>
                    <a:pt x="294132" y="1238"/>
                  </a:moveTo>
                  <a:lnTo>
                    <a:pt x="1238" y="294132"/>
                  </a:lnTo>
                  <a:cubicBezTo>
                    <a:pt x="667" y="288893"/>
                    <a:pt x="0" y="283559"/>
                    <a:pt x="0" y="278225"/>
                  </a:cubicBezTo>
                  <a:lnTo>
                    <a:pt x="278225" y="0"/>
                  </a:lnTo>
                  <a:cubicBezTo>
                    <a:pt x="283559" y="0"/>
                    <a:pt x="288893" y="667"/>
                    <a:pt x="294132" y="123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34"/>
            <p:cNvSpPr/>
            <p:nvPr/>
          </p:nvSpPr>
          <p:spPr>
            <a:xfrm>
              <a:off x="5837205" y="3170110"/>
              <a:ext cx="337184" cy="337280"/>
            </a:xfrm>
            <a:custGeom>
              <a:avLst/>
              <a:gdLst/>
              <a:ahLst/>
              <a:cxnLst/>
              <a:rect l="l" t="t" r="r" b="b"/>
              <a:pathLst>
                <a:path w="337184" h="337280" extrusionOk="0">
                  <a:moveTo>
                    <a:pt x="337185" y="3905"/>
                  </a:moveTo>
                  <a:lnTo>
                    <a:pt x="3810" y="337280"/>
                  </a:lnTo>
                  <a:cubicBezTo>
                    <a:pt x="2381" y="332899"/>
                    <a:pt x="1143" y="328422"/>
                    <a:pt x="0" y="323850"/>
                  </a:cubicBezTo>
                  <a:lnTo>
                    <a:pt x="323850" y="0"/>
                  </a:lnTo>
                  <a:cubicBezTo>
                    <a:pt x="328327" y="1715"/>
                    <a:pt x="332804" y="2477"/>
                    <a:pt x="337185" y="39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34"/>
            <p:cNvSpPr/>
            <p:nvPr/>
          </p:nvSpPr>
          <p:spPr>
            <a:xfrm>
              <a:off x="5853207" y="3186207"/>
              <a:ext cx="364617" cy="364617"/>
            </a:xfrm>
            <a:custGeom>
              <a:avLst/>
              <a:gdLst/>
              <a:ahLst/>
              <a:cxnLst/>
              <a:rect l="l" t="t" r="r" b="b"/>
              <a:pathLst>
                <a:path w="364617" h="364617" extrusionOk="0">
                  <a:moveTo>
                    <a:pt x="364617" y="5620"/>
                  </a:moveTo>
                  <a:lnTo>
                    <a:pt x="5620" y="364617"/>
                  </a:lnTo>
                  <a:cubicBezTo>
                    <a:pt x="3620" y="360902"/>
                    <a:pt x="1715" y="357092"/>
                    <a:pt x="0" y="353187"/>
                  </a:cubicBezTo>
                  <a:lnTo>
                    <a:pt x="353187" y="0"/>
                  </a:lnTo>
                  <a:cubicBezTo>
                    <a:pt x="357092" y="1715"/>
                    <a:pt x="360902" y="3715"/>
                    <a:pt x="364617" y="562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34"/>
            <p:cNvSpPr/>
            <p:nvPr/>
          </p:nvSpPr>
          <p:spPr>
            <a:xfrm>
              <a:off x="5875305" y="3208305"/>
              <a:ext cx="380238" cy="380238"/>
            </a:xfrm>
            <a:custGeom>
              <a:avLst/>
              <a:gdLst/>
              <a:ahLst/>
              <a:cxnLst/>
              <a:rect l="l" t="t" r="r" b="b"/>
              <a:pathLst>
                <a:path w="380238" h="380238" extrusionOk="0">
                  <a:moveTo>
                    <a:pt x="380238" y="7239"/>
                  </a:moveTo>
                  <a:lnTo>
                    <a:pt x="7239" y="380238"/>
                  </a:lnTo>
                  <a:cubicBezTo>
                    <a:pt x="4763" y="377000"/>
                    <a:pt x="2381" y="373571"/>
                    <a:pt x="0" y="370713"/>
                  </a:cubicBezTo>
                  <a:lnTo>
                    <a:pt x="370237" y="0"/>
                  </a:lnTo>
                  <a:cubicBezTo>
                    <a:pt x="373571" y="2381"/>
                    <a:pt x="377000" y="4763"/>
                    <a:pt x="380238" y="72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34"/>
            <p:cNvSpPr/>
            <p:nvPr/>
          </p:nvSpPr>
          <p:spPr>
            <a:xfrm>
              <a:off x="5902832" y="3235832"/>
              <a:ext cx="385191" cy="385191"/>
            </a:xfrm>
            <a:custGeom>
              <a:avLst/>
              <a:gdLst/>
              <a:ahLst/>
              <a:cxnLst/>
              <a:rect l="l" t="t" r="r" b="b"/>
              <a:pathLst>
                <a:path w="385191" h="385191" extrusionOk="0">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34"/>
            <p:cNvSpPr/>
            <p:nvPr/>
          </p:nvSpPr>
          <p:spPr>
            <a:xfrm>
              <a:off x="5935789" y="3268313"/>
              <a:ext cx="379761" cy="380237"/>
            </a:xfrm>
            <a:custGeom>
              <a:avLst/>
              <a:gdLst/>
              <a:ahLst/>
              <a:cxnLst/>
              <a:rect l="l" t="t" r="r" b="b"/>
              <a:pathLst>
                <a:path w="379761" h="380237" extrusionOk="0">
                  <a:moveTo>
                    <a:pt x="372428" y="0"/>
                  </a:moveTo>
                  <a:cubicBezTo>
                    <a:pt x="374999" y="3239"/>
                    <a:pt x="377381" y="6572"/>
                    <a:pt x="379762" y="9525"/>
                  </a:cubicBezTo>
                  <a:lnTo>
                    <a:pt x="9525" y="380238"/>
                  </a:lnTo>
                  <a:cubicBezTo>
                    <a:pt x="6096" y="377857"/>
                    <a:pt x="2762" y="375476"/>
                    <a:pt x="0" y="3729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34"/>
            <p:cNvSpPr/>
            <p:nvPr/>
          </p:nvSpPr>
          <p:spPr>
            <a:xfrm>
              <a:off x="5972841" y="3305841"/>
              <a:ext cx="364807" cy="364807"/>
            </a:xfrm>
            <a:custGeom>
              <a:avLst/>
              <a:gdLst/>
              <a:ahLst/>
              <a:cxnLst/>
              <a:rect l="l" t="t" r="r" b="b"/>
              <a:pathLst>
                <a:path w="364807" h="364807" extrusionOk="0">
                  <a:moveTo>
                    <a:pt x="359188" y="0"/>
                  </a:moveTo>
                  <a:cubicBezTo>
                    <a:pt x="361188" y="3905"/>
                    <a:pt x="362998" y="7715"/>
                    <a:pt x="364808" y="11621"/>
                  </a:cubicBezTo>
                  <a:lnTo>
                    <a:pt x="11621" y="364808"/>
                  </a:lnTo>
                  <a:cubicBezTo>
                    <a:pt x="7715" y="362998"/>
                    <a:pt x="3905" y="361188"/>
                    <a:pt x="0" y="359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34"/>
            <p:cNvSpPr/>
            <p:nvPr/>
          </p:nvSpPr>
          <p:spPr>
            <a:xfrm>
              <a:off x="6016370" y="3349466"/>
              <a:ext cx="337280" cy="337280"/>
            </a:xfrm>
            <a:custGeom>
              <a:avLst/>
              <a:gdLst/>
              <a:ahLst/>
              <a:cxnLst/>
              <a:rect l="l" t="t" r="r" b="b"/>
              <a:pathLst>
                <a:path w="337280" h="337280" extrusionOk="0">
                  <a:moveTo>
                    <a:pt x="333470" y="0"/>
                  </a:moveTo>
                  <a:cubicBezTo>
                    <a:pt x="334899" y="4382"/>
                    <a:pt x="336137" y="8858"/>
                    <a:pt x="337280" y="13430"/>
                  </a:cubicBezTo>
                  <a:lnTo>
                    <a:pt x="13430" y="337280"/>
                  </a:lnTo>
                  <a:cubicBezTo>
                    <a:pt x="8858" y="336137"/>
                    <a:pt x="4382" y="334899"/>
                    <a:pt x="0" y="3334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34"/>
            <p:cNvSpPr/>
            <p:nvPr/>
          </p:nvSpPr>
          <p:spPr>
            <a:xfrm>
              <a:off x="6067329" y="3400425"/>
              <a:ext cx="294227" cy="294132"/>
            </a:xfrm>
            <a:custGeom>
              <a:avLst/>
              <a:gdLst/>
              <a:ahLst/>
              <a:cxnLst/>
              <a:rect l="l" t="t" r="r" b="b"/>
              <a:pathLst>
                <a:path w="294227" h="294132" extrusionOk="0">
                  <a:moveTo>
                    <a:pt x="292989" y="0"/>
                  </a:moveTo>
                  <a:cubicBezTo>
                    <a:pt x="293561" y="5334"/>
                    <a:pt x="293942" y="10668"/>
                    <a:pt x="294227" y="15907"/>
                  </a:cubicBezTo>
                  <a:lnTo>
                    <a:pt x="15907" y="294132"/>
                  </a:lnTo>
                  <a:cubicBezTo>
                    <a:pt x="10668" y="294132"/>
                    <a:pt x="5334" y="293465"/>
                    <a:pt x="0" y="2928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34"/>
            <p:cNvSpPr/>
            <p:nvPr/>
          </p:nvSpPr>
          <p:spPr>
            <a:xfrm>
              <a:off x="6129337" y="3462337"/>
              <a:ext cx="230314" cy="230314"/>
            </a:xfrm>
            <a:custGeom>
              <a:avLst/>
              <a:gdLst/>
              <a:ahLst/>
              <a:cxnLst/>
              <a:rect l="l" t="t" r="r" b="b"/>
              <a:pathLst>
                <a:path w="230314" h="230314" extrusionOk="0">
                  <a:moveTo>
                    <a:pt x="230315" y="0"/>
                  </a:moveTo>
                  <a:cubicBezTo>
                    <a:pt x="229457" y="6953"/>
                    <a:pt x="228314" y="13716"/>
                    <a:pt x="226886" y="20574"/>
                  </a:cubicBezTo>
                  <a:lnTo>
                    <a:pt x="20669" y="226790"/>
                  </a:lnTo>
                  <a:cubicBezTo>
                    <a:pt x="13811" y="228314"/>
                    <a:pt x="6953" y="229457"/>
                    <a:pt x="0" y="2303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34"/>
            <p:cNvSpPr/>
            <p:nvPr/>
          </p:nvSpPr>
          <p:spPr>
            <a:xfrm>
              <a:off x="6218682" y="3551682"/>
              <a:ext cx="112871" cy="112871"/>
            </a:xfrm>
            <a:custGeom>
              <a:avLst/>
              <a:gdLst/>
              <a:ahLst/>
              <a:cxnLst/>
              <a:rect l="l" t="t" r="r" b="b"/>
              <a:pathLst>
                <a:path w="112871" h="112871" extrusionOk="0">
                  <a:moveTo>
                    <a:pt x="112871" y="0"/>
                  </a:moveTo>
                  <a:cubicBezTo>
                    <a:pt x="87618" y="48239"/>
                    <a:pt x="48239" y="87618"/>
                    <a:pt x="0" y="11287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6" name="Google Shape;246;p34"/>
          <p:cNvGrpSpPr/>
          <p:nvPr/>
        </p:nvGrpSpPr>
        <p:grpSpPr>
          <a:xfrm>
            <a:off x="4113104" y="358693"/>
            <a:ext cx="4726201" cy="4408029"/>
            <a:chOff x="0" y="538"/>
            <a:chExt cx="4726201" cy="4408029"/>
          </a:xfrm>
        </p:grpSpPr>
        <p:sp>
          <p:nvSpPr>
            <p:cNvPr id="247" name="Google Shape;247;p34"/>
            <p:cNvSpPr/>
            <p:nvPr/>
          </p:nvSpPr>
          <p:spPr>
            <a:xfrm>
              <a:off x="0" y="538"/>
              <a:ext cx="4726201" cy="1259437"/>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4"/>
            <p:cNvSpPr/>
            <p:nvPr/>
          </p:nvSpPr>
          <p:spPr>
            <a:xfrm>
              <a:off x="380979" y="283911"/>
              <a:ext cx="692690" cy="69269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4"/>
            <p:cNvSpPr/>
            <p:nvPr/>
          </p:nvSpPr>
          <p:spPr>
            <a:xfrm>
              <a:off x="1454649" y="538"/>
              <a:ext cx="3271551" cy="12594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4"/>
            <p:cNvSpPr txBox="1"/>
            <p:nvPr/>
          </p:nvSpPr>
          <p:spPr>
            <a:xfrm>
              <a:off x="1454649" y="538"/>
              <a:ext cx="3271551" cy="1259437"/>
            </a:xfrm>
            <a:prstGeom prst="rect">
              <a:avLst/>
            </a:prstGeom>
            <a:noFill/>
            <a:ln>
              <a:noFill/>
            </a:ln>
          </p:spPr>
          <p:txBody>
            <a:bodyPr spcFirstLastPara="1" wrap="square" lIns="133275" tIns="133275" rIns="133275" bIns="13327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 sz="2500" b="0" i="0" u="none" strike="noStrike" cap="none">
                  <a:solidFill>
                    <a:srgbClr val="000000"/>
                  </a:solidFill>
                  <a:latin typeface="Arial"/>
                  <a:ea typeface="Arial"/>
                  <a:cs typeface="Arial"/>
                  <a:sym typeface="Arial"/>
                </a:rPr>
                <a:t>Hardware Prototyping</a:t>
              </a:r>
              <a:endParaRPr sz="2500" b="0" i="0" u="none" strike="noStrike" cap="none">
                <a:solidFill>
                  <a:srgbClr val="000000"/>
                </a:solidFill>
                <a:latin typeface="Arial"/>
                <a:ea typeface="Arial"/>
                <a:cs typeface="Arial"/>
                <a:sym typeface="Arial"/>
              </a:endParaRPr>
            </a:p>
          </p:txBody>
        </p:sp>
        <p:sp>
          <p:nvSpPr>
            <p:cNvPr id="251" name="Google Shape;251;p34"/>
            <p:cNvSpPr/>
            <p:nvPr/>
          </p:nvSpPr>
          <p:spPr>
            <a:xfrm>
              <a:off x="0" y="1574834"/>
              <a:ext cx="4726201" cy="1259437"/>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4"/>
            <p:cNvSpPr/>
            <p:nvPr/>
          </p:nvSpPr>
          <p:spPr>
            <a:xfrm>
              <a:off x="380979" y="1858207"/>
              <a:ext cx="692690" cy="69269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p:cNvSpPr/>
            <p:nvPr/>
          </p:nvSpPr>
          <p:spPr>
            <a:xfrm>
              <a:off x="1454649" y="1574834"/>
              <a:ext cx="3271551" cy="12594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4"/>
            <p:cNvSpPr txBox="1"/>
            <p:nvPr/>
          </p:nvSpPr>
          <p:spPr>
            <a:xfrm>
              <a:off x="1454649" y="1574834"/>
              <a:ext cx="3271551" cy="1259437"/>
            </a:xfrm>
            <a:prstGeom prst="rect">
              <a:avLst/>
            </a:prstGeom>
            <a:noFill/>
            <a:ln>
              <a:noFill/>
            </a:ln>
          </p:spPr>
          <p:txBody>
            <a:bodyPr spcFirstLastPara="1" wrap="square" lIns="133275" tIns="133275" rIns="133275" bIns="13327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 sz="2500" b="0" i="0" u="none" strike="noStrike" cap="none">
                  <a:solidFill>
                    <a:srgbClr val="000000"/>
                  </a:solidFill>
                  <a:latin typeface="Arial"/>
                  <a:ea typeface="Arial"/>
                  <a:cs typeface="Arial"/>
                  <a:sym typeface="Arial"/>
                </a:rPr>
                <a:t>App Development</a:t>
              </a:r>
              <a:endParaRPr sz="2500" b="0" i="0" u="none" strike="noStrike" cap="none">
                <a:solidFill>
                  <a:srgbClr val="000000"/>
                </a:solidFill>
                <a:latin typeface="Arial"/>
                <a:ea typeface="Arial"/>
                <a:cs typeface="Arial"/>
                <a:sym typeface="Arial"/>
              </a:endParaRPr>
            </a:p>
          </p:txBody>
        </p:sp>
        <p:sp>
          <p:nvSpPr>
            <p:cNvPr id="255" name="Google Shape;255;p34"/>
            <p:cNvSpPr/>
            <p:nvPr/>
          </p:nvSpPr>
          <p:spPr>
            <a:xfrm>
              <a:off x="0" y="3149130"/>
              <a:ext cx="4726201" cy="1259437"/>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4"/>
            <p:cNvSpPr/>
            <p:nvPr/>
          </p:nvSpPr>
          <p:spPr>
            <a:xfrm>
              <a:off x="380979" y="3432504"/>
              <a:ext cx="692690" cy="69269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4"/>
            <p:cNvSpPr/>
            <p:nvPr/>
          </p:nvSpPr>
          <p:spPr>
            <a:xfrm>
              <a:off x="1454649" y="3149130"/>
              <a:ext cx="3271551" cy="12594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4"/>
            <p:cNvSpPr txBox="1"/>
            <p:nvPr/>
          </p:nvSpPr>
          <p:spPr>
            <a:xfrm>
              <a:off x="1454649" y="3149130"/>
              <a:ext cx="3271551" cy="1259437"/>
            </a:xfrm>
            <a:prstGeom prst="rect">
              <a:avLst/>
            </a:prstGeom>
            <a:noFill/>
            <a:ln>
              <a:noFill/>
            </a:ln>
          </p:spPr>
          <p:txBody>
            <a:bodyPr spcFirstLastPara="1" wrap="square" lIns="133275" tIns="133275" rIns="133275" bIns="13327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 sz="2500" b="0" i="0" u="none" strike="noStrike" cap="none">
                  <a:solidFill>
                    <a:srgbClr val="000000"/>
                  </a:solidFill>
                  <a:latin typeface="Arial"/>
                  <a:ea typeface="Arial"/>
                  <a:cs typeface="Arial"/>
                  <a:sym typeface="Arial"/>
                </a:rPr>
                <a:t>System Integration &amp; Testing</a:t>
              </a:r>
              <a:endParaRPr sz="25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35"/>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64" name="Google Shape;264;p35" descr="A group of people riding motorcycles on a road&#10;&#10;Description automatically generated with low confidence"/>
          <p:cNvPicPr preferRelativeResize="0"/>
          <p:nvPr/>
        </p:nvPicPr>
        <p:blipFill rotWithShape="1">
          <a:blip r:embed="rId3">
            <a:alphaModFix/>
          </a:blip>
          <a:srcRect l="19536" r="532"/>
          <a:stretch/>
        </p:blipFill>
        <p:spPr>
          <a:xfrm>
            <a:off x="3662266" y="10"/>
            <a:ext cx="5481734" cy="5143490"/>
          </a:xfrm>
          <a:custGeom>
            <a:avLst/>
            <a:gdLst/>
            <a:ahLst/>
            <a:cxnLst/>
            <a:rect l="l" t="t" r="r" b="b"/>
            <a:pathLst>
              <a:path w="7308978" h="6858000" extrusionOk="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ln>
            <a:noFill/>
          </a:ln>
        </p:spPr>
      </p:pic>
      <p:sp>
        <p:nvSpPr>
          <p:cNvPr id="265" name="Google Shape;265;p35"/>
          <p:cNvSpPr/>
          <p:nvPr/>
        </p:nvSpPr>
        <p:spPr>
          <a:xfrm>
            <a:off x="0" y="0"/>
            <a:ext cx="4572000" cy="5143500"/>
          </a:xfrm>
          <a:custGeom>
            <a:avLst/>
            <a:gdLst/>
            <a:ahLst/>
            <a:cxnLst/>
            <a:rect l="l" t="t" r="r" b="b"/>
            <a:pathLst>
              <a:path w="6096001" h="6858000" extrusionOk="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solidFill>
            <a:schemeClr val="lt1"/>
          </a:solidFill>
          <a:ln w="9525" cap="flat" cmpd="sng">
            <a:solidFill>
              <a:srgbClr val="EFEFEF"/>
            </a:solidFill>
            <a:prstDash val="solid"/>
            <a:round/>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6" name="Google Shape;266;p35"/>
          <p:cNvSpPr/>
          <p:nvPr/>
        </p:nvSpPr>
        <p:spPr>
          <a:xfrm>
            <a:off x="0" y="0"/>
            <a:ext cx="4565142" cy="5143500"/>
          </a:xfrm>
          <a:custGeom>
            <a:avLst/>
            <a:gdLst/>
            <a:ahLst/>
            <a:cxnLst/>
            <a:rect l="l" t="t" r="r" b="b"/>
            <a:pathLst>
              <a:path w="6086857" h="6858000" extrusionOk="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7" name="Google Shape;267;p35"/>
          <p:cNvSpPr txBox="1">
            <a:spLocks noGrp="1"/>
          </p:cNvSpPr>
          <p:nvPr>
            <p:ph type="title"/>
          </p:nvPr>
        </p:nvSpPr>
        <p:spPr>
          <a:xfrm>
            <a:off x="281178" y="642366"/>
            <a:ext cx="3744468" cy="932688"/>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400"/>
              <a:buNone/>
            </a:pPr>
            <a:r>
              <a:rPr lang="en" sz="2600"/>
              <a:t>EAT SLEEP RIDE PROJECT</a:t>
            </a:r>
            <a:endParaRPr/>
          </a:p>
        </p:txBody>
      </p:sp>
      <p:sp>
        <p:nvSpPr>
          <p:cNvPr id="268" name="Google Shape;268;p35"/>
          <p:cNvSpPr/>
          <p:nvPr/>
        </p:nvSpPr>
        <p:spPr>
          <a:xfrm>
            <a:off x="0" y="843243"/>
            <a:ext cx="96012" cy="4904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69" name="Google Shape;269;p35"/>
          <p:cNvSpPr/>
          <p:nvPr/>
        </p:nvSpPr>
        <p:spPr>
          <a:xfrm>
            <a:off x="328326" y="1646502"/>
            <a:ext cx="3737610" cy="13716"/>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70" name="Google Shape;270;p35"/>
          <p:cNvSpPr txBox="1">
            <a:spLocks noGrp="1"/>
          </p:cNvSpPr>
          <p:nvPr>
            <p:ph type="body" idx="1"/>
          </p:nvPr>
        </p:nvSpPr>
        <p:spPr>
          <a:xfrm>
            <a:off x="281178" y="1892211"/>
            <a:ext cx="3799332" cy="2551773"/>
          </a:xfrm>
          <a:prstGeom prst="rect">
            <a:avLst/>
          </a:prstGeom>
          <a:noFill/>
          <a:ln>
            <a:noFill/>
          </a:ln>
        </p:spPr>
        <p:txBody>
          <a:bodyPr spcFirstLastPara="1" wrap="square" lIns="68575" tIns="34275" rIns="68575" bIns="34275" anchor="t" anchorCtr="0">
            <a:normAutofit/>
          </a:bodyPr>
          <a:lstStyle/>
          <a:p>
            <a:pPr marL="139700" lvl="0" indent="0" algn="l" rtl="0">
              <a:lnSpc>
                <a:spcPct val="90000"/>
              </a:lnSpc>
              <a:spcBef>
                <a:spcPts val="800"/>
              </a:spcBef>
              <a:spcAft>
                <a:spcPts val="0"/>
              </a:spcAft>
              <a:buSzPts val="1400"/>
              <a:buNone/>
            </a:pPr>
            <a:r>
              <a:rPr lang="en" sz="1400" b="0" i="0">
                <a:latin typeface="Arial"/>
                <a:ea typeface="Arial"/>
                <a:cs typeface="Arial"/>
                <a:sym typeface="Arial"/>
              </a:rPr>
              <a:t>EatSleepRIDE.com (ESR) is a new breed of motorcycle community. Combining the best of today's social web with useful features tailored to motorcycle enthusiasts of all types, ESR is an open platform for the exchange of everything motorcycle.</a:t>
            </a:r>
            <a:endParaRPr sz="1400">
              <a:latin typeface="Arial"/>
              <a:ea typeface="Arial"/>
              <a:cs typeface="Arial"/>
              <a:sym typeface="Arial"/>
            </a:endParaRPr>
          </a:p>
        </p:txBody>
      </p:sp>
      <p:pic>
        <p:nvPicPr>
          <p:cNvPr id="271" name="Google Shape;271;p35" descr="Icon&#10;&#10;Description automatically generated"/>
          <p:cNvPicPr preferRelativeResize="0"/>
          <p:nvPr/>
        </p:nvPicPr>
        <p:blipFill rotWithShape="1">
          <a:blip r:embed="rId4">
            <a:alphaModFix/>
          </a:blip>
          <a:srcRect/>
          <a:stretch/>
        </p:blipFill>
        <p:spPr>
          <a:xfrm>
            <a:off x="3730688" y="758888"/>
            <a:ext cx="699643" cy="6996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5"/>
        <p:cNvGrpSpPr/>
        <p:nvPr/>
      </p:nvGrpSpPr>
      <p:grpSpPr>
        <a:xfrm>
          <a:off x="0" y="0"/>
          <a:ext cx="0" cy="0"/>
          <a:chOff x="0" y="0"/>
          <a:chExt cx="0" cy="0"/>
        </a:xfrm>
      </p:grpSpPr>
      <p:sp>
        <p:nvSpPr>
          <p:cNvPr id="276" name="Google Shape;276;p36"/>
          <p:cNvSpPr/>
          <p:nvPr/>
        </p:nvSpPr>
        <p:spPr>
          <a:xfrm>
            <a:off x="0" y="0"/>
            <a:ext cx="91440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7" name="Google Shape;277;p36" descr="A picture containing outdoor, ground, road&#10;&#10;Description automatically generated"/>
          <p:cNvPicPr preferRelativeResize="0"/>
          <p:nvPr/>
        </p:nvPicPr>
        <p:blipFill rotWithShape="1">
          <a:blip r:embed="rId3">
            <a:alphaModFix/>
          </a:blip>
          <a:srcRect l="23298" t="3694" r="-1" b="5394"/>
          <a:stretch/>
        </p:blipFill>
        <p:spPr>
          <a:xfrm>
            <a:off x="20" y="10"/>
            <a:ext cx="6501364" cy="5143490"/>
          </a:xfrm>
          <a:prstGeom prst="rect">
            <a:avLst/>
          </a:prstGeom>
          <a:noFill/>
          <a:ln>
            <a:noFill/>
          </a:ln>
        </p:spPr>
      </p:pic>
      <p:sp>
        <p:nvSpPr>
          <p:cNvPr id="278" name="Google Shape;278;p36"/>
          <p:cNvSpPr/>
          <p:nvPr/>
        </p:nvSpPr>
        <p:spPr>
          <a:xfrm flipH="1">
            <a:off x="1826549" y="0"/>
            <a:ext cx="7317451" cy="5143500"/>
          </a:xfrm>
          <a:prstGeom prst="rect">
            <a:avLst/>
          </a:prstGeom>
          <a:gradFill>
            <a:gsLst>
              <a:gs pos="0">
                <a:srgbClr val="003767">
                  <a:alpha val="0"/>
                </a:srgbClr>
              </a:gs>
              <a:gs pos="19000">
                <a:srgbClr val="003767">
                  <a:alpha val="40000"/>
                </a:srgbClr>
              </a:gs>
              <a:gs pos="35000">
                <a:srgbClr val="003767">
                  <a:alpha val="75686"/>
                </a:srgbClr>
              </a:gs>
              <a:gs pos="52999">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9" name="Google Shape;279;p36"/>
          <p:cNvSpPr txBox="1">
            <a:spLocks noGrp="1"/>
          </p:cNvSpPr>
          <p:nvPr>
            <p:ph type="title"/>
          </p:nvPr>
        </p:nvSpPr>
        <p:spPr>
          <a:xfrm>
            <a:off x="6296901" y="870966"/>
            <a:ext cx="2578608" cy="843534"/>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Clr>
                <a:schemeClr val="dk1"/>
              </a:buClr>
              <a:buSzPct val="43209"/>
              <a:buNone/>
            </a:pPr>
            <a:r>
              <a:rPr lang="en" sz="3600">
                <a:solidFill>
                  <a:schemeClr val="lt2"/>
                </a:solidFill>
              </a:rPr>
              <a:t>ESR – CAMDT</a:t>
            </a:r>
            <a:endParaRPr/>
          </a:p>
        </p:txBody>
      </p:sp>
      <p:sp>
        <p:nvSpPr>
          <p:cNvPr id="280" name="Google Shape;280;p36"/>
          <p:cNvSpPr/>
          <p:nvPr/>
        </p:nvSpPr>
        <p:spPr>
          <a:xfrm rot="5400000">
            <a:off x="6515500" y="454343"/>
            <a:ext cx="54864" cy="4114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81" name="Google Shape;281;p36"/>
          <p:cNvSpPr/>
          <p:nvPr/>
        </p:nvSpPr>
        <p:spPr>
          <a:xfrm>
            <a:off x="6339763" y="1832610"/>
            <a:ext cx="2414016" cy="137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nvGrpSpPr>
          <p:cNvPr id="282" name="Google Shape;282;p36"/>
          <p:cNvGrpSpPr/>
          <p:nvPr/>
        </p:nvGrpSpPr>
        <p:grpSpPr>
          <a:xfrm>
            <a:off x="6503025" y="2280977"/>
            <a:ext cx="2087489" cy="2159515"/>
            <a:chOff x="245558" y="33176"/>
            <a:chExt cx="2087489" cy="2159515"/>
          </a:xfrm>
        </p:grpSpPr>
        <p:sp>
          <p:nvSpPr>
            <p:cNvPr id="283" name="Google Shape;283;p36"/>
            <p:cNvSpPr/>
            <p:nvPr/>
          </p:nvSpPr>
          <p:spPr>
            <a:xfrm>
              <a:off x="509493" y="33176"/>
              <a:ext cx="431894" cy="43189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6"/>
            <p:cNvSpPr/>
            <p:nvPr/>
          </p:nvSpPr>
          <p:spPr>
            <a:xfrm>
              <a:off x="245558" y="609057"/>
              <a:ext cx="959765" cy="3839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6"/>
            <p:cNvSpPr txBox="1"/>
            <p:nvPr/>
          </p:nvSpPr>
          <p:spPr>
            <a:xfrm>
              <a:off x="245558" y="609057"/>
              <a:ext cx="959765" cy="383906"/>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2"/>
                  </a:solidFill>
                  <a:latin typeface="Arial"/>
                  <a:ea typeface="Arial"/>
                  <a:cs typeface="Arial"/>
                  <a:sym typeface="Arial"/>
                </a:rPr>
                <a:t>Crash detection algorithm</a:t>
              </a:r>
              <a:endParaRPr sz="1100" b="0" i="0" u="none" strike="noStrike" cap="none">
                <a:solidFill>
                  <a:schemeClr val="lt2"/>
                </a:solidFill>
                <a:latin typeface="Arial"/>
                <a:ea typeface="Arial"/>
                <a:cs typeface="Arial"/>
                <a:sym typeface="Arial"/>
              </a:endParaRPr>
            </a:p>
          </p:txBody>
        </p:sp>
        <p:sp>
          <p:nvSpPr>
            <p:cNvPr id="286" name="Google Shape;286;p36"/>
            <p:cNvSpPr/>
            <p:nvPr/>
          </p:nvSpPr>
          <p:spPr>
            <a:xfrm>
              <a:off x="1637218" y="33176"/>
              <a:ext cx="431894" cy="43189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6"/>
            <p:cNvSpPr/>
            <p:nvPr/>
          </p:nvSpPr>
          <p:spPr>
            <a:xfrm>
              <a:off x="1373282" y="609057"/>
              <a:ext cx="959765" cy="3839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txBox="1"/>
            <p:nvPr/>
          </p:nvSpPr>
          <p:spPr>
            <a:xfrm>
              <a:off x="1373282" y="609057"/>
              <a:ext cx="959765" cy="383906"/>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2"/>
                  </a:solidFill>
                  <a:latin typeface="Arial"/>
                  <a:ea typeface="Arial"/>
                  <a:cs typeface="Arial"/>
                  <a:sym typeface="Arial"/>
                </a:rPr>
                <a:t>Testing multiple phone manufacturers</a:t>
              </a:r>
              <a:endParaRPr sz="1100" b="0" i="0" u="none" strike="noStrike" cap="none">
                <a:solidFill>
                  <a:schemeClr val="lt2"/>
                </a:solidFill>
                <a:latin typeface="Arial"/>
                <a:ea typeface="Arial"/>
                <a:cs typeface="Arial"/>
                <a:sym typeface="Arial"/>
              </a:endParaRPr>
            </a:p>
          </p:txBody>
        </p:sp>
        <p:sp>
          <p:nvSpPr>
            <p:cNvPr id="289" name="Google Shape;289;p36"/>
            <p:cNvSpPr/>
            <p:nvPr/>
          </p:nvSpPr>
          <p:spPr>
            <a:xfrm>
              <a:off x="1073356" y="1232904"/>
              <a:ext cx="431894" cy="431894"/>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a:off x="809420" y="1808785"/>
              <a:ext cx="959765" cy="3839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txBox="1"/>
            <p:nvPr/>
          </p:nvSpPr>
          <p:spPr>
            <a:xfrm>
              <a:off x="809420" y="1808785"/>
              <a:ext cx="959765" cy="383906"/>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en" sz="1100" b="0" i="0" u="none" strike="noStrike" cap="none">
                  <a:solidFill>
                    <a:schemeClr val="lt2"/>
                  </a:solidFill>
                  <a:latin typeface="Arial"/>
                  <a:ea typeface="Arial"/>
                  <a:cs typeface="Arial"/>
                  <a:sym typeface="Arial"/>
                </a:rPr>
                <a:t>Consistent movement</a:t>
              </a:r>
              <a:endParaRPr sz="1100" b="0" i="0" u="none" strike="noStrike" cap="none">
                <a:solidFill>
                  <a:schemeClr val="lt2"/>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
      <a:dk1>
        <a:srgbClr val="003767"/>
      </a:dk1>
      <a:lt1>
        <a:srgbClr val="FFFFFF"/>
      </a:lt1>
      <a:dk2>
        <a:srgbClr val="003767"/>
      </a:dk2>
      <a:lt2>
        <a:srgbClr val="FFFFFF"/>
      </a:lt2>
      <a:accent1>
        <a:srgbClr val="003767"/>
      </a:accent1>
      <a:accent2>
        <a:srgbClr val="00B2CE"/>
      </a:accent2>
      <a:accent3>
        <a:srgbClr val="C7DA30"/>
      </a:accent3>
      <a:accent4>
        <a:srgbClr val="CE2A74"/>
      </a:accent4>
      <a:accent5>
        <a:srgbClr val="F4DC7F"/>
      </a:accent5>
      <a:accent6>
        <a:srgbClr val="E72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2">
      <a:dk1>
        <a:srgbClr val="003767"/>
      </a:dk1>
      <a:lt1>
        <a:srgbClr val="FFFFFF"/>
      </a:lt1>
      <a:dk2>
        <a:srgbClr val="003767"/>
      </a:dk2>
      <a:lt2>
        <a:srgbClr val="FFFFFF"/>
      </a:lt2>
      <a:accent1>
        <a:srgbClr val="003767"/>
      </a:accent1>
      <a:accent2>
        <a:srgbClr val="CE2A74"/>
      </a:accent2>
      <a:accent3>
        <a:srgbClr val="C7DA30"/>
      </a:accent3>
      <a:accent4>
        <a:srgbClr val="00B2CE"/>
      </a:accent4>
      <a:accent5>
        <a:srgbClr val="F4DC7F"/>
      </a:accent5>
      <a:accent6>
        <a:srgbClr val="E72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2">
      <a:dk1>
        <a:srgbClr val="003767"/>
      </a:dk1>
      <a:lt1>
        <a:srgbClr val="FFFFFF"/>
      </a:lt1>
      <a:dk2>
        <a:srgbClr val="003767"/>
      </a:dk2>
      <a:lt2>
        <a:srgbClr val="FFFFFF"/>
      </a:lt2>
      <a:accent1>
        <a:srgbClr val="003767"/>
      </a:accent1>
      <a:accent2>
        <a:srgbClr val="CE2A74"/>
      </a:accent2>
      <a:accent3>
        <a:srgbClr val="C7DA30"/>
      </a:accent3>
      <a:accent4>
        <a:srgbClr val="00B2CE"/>
      </a:accent4>
      <a:accent5>
        <a:srgbClr val="F4DC7F"/>
      </a:accent5>
      <a:accent6>
        <a:srgbClr val="E72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abe422-6366-4e8c-9314-37d5bd015495" xsi:nil="true"/>
    <lcf76f155ced4ddcb4097134ff3c332f xmlns="e24b7d41-0ef4-4026-ab7d-eb1767ab900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9F38F4AE8ED54586F00F944A5058BA" ma:contentTypeVersion="14" ma:contentTypeDescription="Create a new document." ma:contentTypeScope="" ma:versionID="a9b840ff050def9df17b426c25d0ea55">
  <xsd:schema xmlns:xsd="http://www.w3.org/2001/XMLSchema" xmlns:xs="http://www.w3.org/2001/XMLSchema" xmlns:p="http://schemas.microsoft.com/office/2006/metadata/properties" xmlns:ns2="e24b7d41-0ef4-4026-ab7d-eb1767ab9009" xmlns:ns3="6babe422-6366-4e8c-9314-37d5bd015495" targetNamespace="http://schemas.microsoft.com/office/2006/metadata/properties" ma:root="true" ma:fieldsID="7a3b0ed62f1bfbaf506576e3151d296b" ns2:_="" ns3:_="">
    <xsd:import namespace="e24b7d41-0ef4-4026-ab7d-eb1767ab9009"/>
    <xsd:import namespace="6babe422-6366-4e8c-9314-37d5bd01549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b7d41-0ef4-4026-ab7d-eb1767ab90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875b50-84de-4a3a-aee8-351b89322e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abe422-6366-4e8c-9314-37d5bd01549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991527-3e8b-4d92-8f1a-73945854e4d3}" ma:internalName="TaxCatchAll" ma:showField="CatchAllData" ma:web="6babe422-6366-4e8c-9314-37d5bd01549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E5FC33-42F4-425A-8688-0F2ADE2C6B51}">
  <ds:schemaRefs>
    <ds:schemaRef ds:uri="http://schemas.microsoft.com/office/2006/metadata/properties"/>
    <ds:schemaRef ds:uri="http://schemas.microsoft.com/office/infopath/2007/PartnerControls"/>
    <ds:schemaRef ds:uri="6babe422-6366-4e8c-9314-37d5bd015495"/>
    <ds:schemaRef ds:uri="e24b7d41-0ef4-4026-ab7d-eb1767ab9009"/>
  </ds:schemaRefs>
</ds:datastoreItem>
</file>

<file path=customXml/itemProps2.xml><?xml version="1.0" encoding="utf-8"?>
<ds:datastoreItem xmlns:ds="http://schemas.openxmlformats.org/officeDocument/2006/customXml" ds:itemID="{EF01F15A-5A67-4C05-9365-8F950DDFAE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4b7d41-0ef4-4026-ab7d-eb1767ab9009"/>
    <ds:schemaRef ds:uri="6babe422-6366-4e8c-9314-37d5bd015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6D1D24-9BE2-4596-AFF4-AAB9CBC557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285</Words>
  <Application>Microsoft Office PowerPoint</Application>
  <PresentationFormat>On-screen Show (16:9)</PresentationFormat>
  <Paragraphs>35</Paragraphs>
  <Slides>11</Slides>
  <Notes>11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11</vt:i4>
      </vt:variant>
    </vt:vector>
  </HeadingPairs>
  <TitlesOfParts>
    <vt:vector size="18" baseType="lpstr">
      <vt:lpstr>Calibri</vt:lpstr>
      <vt:lpstr>Arial</vt:lpstr>
      <vt:lpstr>Play</vt:lpstr>
      <vt:lpstr>Simple Light</vt:lpstr>
      <vt:lpstr>Office Theme</vt:lpstr>
      <vt:lpstr>Office Theme</vt:lpstr>
      <vt:lpstr>Office Theme</vt:lpstr>
      <vt:lpstr>SHERIDAN’S CENTRE FOR ADVANCED MANUFACTURING AND DESIGN TECHNOLOGIES</vt:lpstr>
      <vt:lpstr>  About CAMDT</vt:lpstr>
      <vt:lpstr>SHOWCASE</vt:lpstr>
      <vt:lpstr>CleanAir.AI ALVI PROJECT</vt:lpstr>
      <vt:lpstr>CleanAir.AI ALVI PROJECT</vt:lpstr>
      <vt:lpstr>ALVI CleanAir  Safety System</vt:lpstr>
      <vt:lpstr>CleanAir.AI – CAMDT</vt:lpstr>
      <vt:lpstr>EAT SLEEP RIDE PROJECT</vt:lpstr>
      <vt:lpstr>ESR – CAMDT</vt:lpstr>
      <vt:lpstr>ENCLOSURE DESIGN FOR ROBOTIC ARM</vt:lpstr>
      <vt:lpstr>Testing &amp; data collection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SHERIDAN’S CENTRE FOR ADVANCED MANUFACTURING AND DESIGN TECHNOLOGIES</dc:title>
  <dc:creator>Sonam Dhargay</dc:creator>
  <cp:lastModifiedBy>Sonam Dhargay</cp:lastModifiedBy>
  <cp:revision>1</cp:revision>
  <dcterms:modified xsi:type="dcterms:W3CDTF">2022-11-22T16:18:13Z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0x010100FA9F38F4AE8ED54586F00F944A5058BA</vt:lpwstr>
  </property>
</Properties>
</file>