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8" r:id="rId5"/>
    <p:sldMasterId id="214748366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EDFB061B-E427-4FEF-B5FC-3E1A80196FE7}">
  <a:tblStyle styleId="{EDFB061B-E427-4FEF-B5FC-3E1A80196FE7}" styleName="Table_0">
    <a:wholeTbl>
      <a:tcTxStyle b="off" i="off">
        <a:font>
          <a:latin typeface="Arial"/>
          <a:ea typeface="Arial"/>
          <a:cs typeface="Arial"/>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CDD4EA"/>
          </a:solidFill>
        </a:fill>
      </a:tcStyle>
    </a:wholeTbl>
    <a:band1H>
      <a:tcTxStyle/>
    </a:band1H>
    <a:band2H>
      <a:tcTxStyle b="off" i="off"/>
      <a:tcStyle>
        <a:fill>
          <a:solidFill>
            <a:srgbClr val="E8EBF5"/>
          </a:solidFill>
        </a:fill>
      </a:tcStyle>
    </a:band2H>
    <a:band1V>
      <a:tcTxStyle/>
    </a:band1V>
    <a:band2V>
      <a:tcTxStyle/>
    </a:band2V>
    <a:lastCol>
      <a:tcTxStyle/>
    </a:lastCol>
    <a:firstCol>
      <a:tcTxStyle b="on" i="off">
        <a:font>
          <a:latin typeface="Arial"/>
          <a:ea typeface="Arial"/>
          <a:cs typeface="Arial"/>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firstCol>
    <a:lastRow>
      <a:tcTxStyle b="on" i="off">
        <a:font>
          <a:latin typeface="Arial"/>
          <a:ea typeface="Arial"/>
          <a:cs typeface="Arial"/>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381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lastRow>
    <a:seCell>
      <a:tcTxStyle/>
    </a:seCell>
    <a:swCell>
      <a:tcTxStyle/>
    </a:swCell>
    <a:firstRow>
      <a:tcTxStyle b="on" i="off">
        <a:font>
          <a:latin typeface="Arial"/>
          <a:ea typeface="Arial"/>
          <a:cs typeface="Arial"/>
        </a:font>
        <a:srgbClr val="FFFFFF"/>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381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1" Type="http://schemas.openxmlformats.org/officeDocument/2006/relationships/slide" Target="slides/slide14.xml"/><Relationship Id="rId3" Type="http://schemas.openxmlformats.org/officeDocument/2006/relationships/presProps" Target="presProps.xml"/><Relationship Id="rId25" Type="http://schemas.openxmlformats.org/officeDocument/2006/relationships/slide" Target="slides/slide18.xml"/><Relationship Id="rId7" Type="http://schemas.openxmlformats.org/officeDocument/2006/relationships/notesMaster" Target="notesMasters/notesMaster1.xml"/><Relationship Id="rId12" Type="http://schemas.openxmlformats.org/officeDocument/2006/relationships/slide" Target="slides/slide5.xml"/><Relationship Id="rId17" Type="http://schemas.openxmlformats.org/officeDocument/2006/relationships/slide" Target="slides/slide10.xml"/><Relationship Id="rId20" Type="http://schemas.openxmlformats.org/officeDocument/2006/relationships/slide" Target="slides/slide13.xml"/><Relationship Id="rId2" Type="http://schemas.openxmlformats.org/officeDocument/2006/relationships/viewProps" Target="viewProps.xml"/><Relationship Id="rId16" Type="http://schemas.openxmlformats.org/officeDocument/2006/relationships/slide" Target="slides/slide9.xml"/><Relationship Id="rId29" Type="http://schemas.openxmlformats.org/officeDocument/2006/relationships/customXml" Target="../customXml/item3.xml"/><Relationship Id="rId24" Type="http://schemas.openxmlformats.org/officeDocument/2006/relationships/slide" Target="slides/slide17.xml"/><Relationship Id="rId1" Type="http://schemas.openxmlformats.org/officeDocument/2006/relationships/theme" Target="theme/theme2.xml"/><Relationship Id="rId6" Type="http://schemas.openxmlformats.org/officeDocument/2006/relationships/slideMaster" Target="slideMasters/slideMaster2.xml"/><Relationship Id="rId11" Type="http://schemas.openxmlformats.org/officeDocument/2006/relationships/slide" Target="slides/slide4.xml"/><Relationship Id="rId23" Type="http://schemas.openxmlformats.org/officeDocument/2006/relationships/slide" Target="slides/slide16.xml"/><Relationship Id="rId5" Type="http://schemas.openxmlformats.org/officeDocument/2006/relationships/slideMaster" Target="slideMasters/slideMaster1.xml"/><Relationship Id="rId15" Type="http://schemas.openxmlformats.org/officeDocument/2006/relationships/slide" Target="slides/slide8.xml"/><Relationship Id="rId28" Type="http://schemas.openxmlformats.org/officeDocument/2006/relationships/customXml" Target="../customXml/item2.xml"/><Relationship Id="rId10" Type="http://schemas.openxmlformats.org/officeDocument/2006/relationships/slide" Target="slides/slide3.xml"/><Relationship Id="rId19" Type="http://schemas.openxmlformats.org/officeDocument/2006/relationships/slide" Target="slides/slide12.xml"/><Relationship Id="rId22" Type="http://schemas.openxmlformats.org/officeDocument/2006/relationships/slide" Target="slides/slide15.xml"/><Relationship Id="rId4" Type="http://schemas.openxmlformats.org/officeDocument/2006/relationships/tableStyles" Target="tableStyles.xml"/><Relationship Id="rId9" Type="http://schemas.openxmlformats.org/officeDocument/2006/relationships/slide" Target="slides/slide2.xml"/><Relationship Id="rId14" Type="http://schemas.openxmlformats.org/officeDocument/2006/relationships/slide" Target="slides/slide7.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6cb026c0c4_2_40: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g16cb026c0c4_2_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6cb026c0c4_2_9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4" name="Google Shape;154;g16cb026c0c4_2_9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6cb026c0c4_2_10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1" name="Google Shape;161;g16cb026c0c4_2_10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SzPts val="1200"/>
              <a:buFont typeface="Arial"/>
              <a:buNone/>
            </a:pPr>
            <a:r>
              <a:t/>
            </a:r>
            <a:endParaRPr/>
          </a:p>
          <a:p>
            <a:pPr indent="-95250" lvl="0" marL="171450" rtl="0" algn="l">
              <a:spcBef>
                <a:spcPts val="0"/>
              </a:spcBef>
              <a:spcAft>
                <a:spcPts val="0"/>
              </a:spcAft>
              <a:buSzPts val="1200"/>
              <a:buFont typeface="Arial"/>
              <a:buNone/>
            </a:pPr>
            <a:r>
              <a:t/>
            </a:r>
            <a:endParaRPr/>
          </a:p>
          <a:p>
            <a:pPr indent="-95250" lvl="0" marL="171450" rtl="0" algn="l">
              <a:spcBef>
                <a:spcPts val="0"/>
              </a:spcBef>
              <a:spcAft>
                <a:spcPts val="0"/>
              </a:spcAft>
              <a:buSzPts val="1200"/>
              <a:buFont typeface="Arial"/>
              <a:buNone/>
            </a:pPr>
            <a:r>
              <a:t/>
            </a:r>
            <a:endParaRPr/>
          </a:p>
          <a:p>
            <a:pPr indent="-95250" lvl="0" marL="171450" rtl="0" algn="l">
              <a:spcBef>
                <a:spcPts val="0"/>
              </a:spcBef>
              <a:spcAft>
                <a:spcPts val="0"/>
              </a:spcAft>
              <a:buSzPts val="1200"/>
              <a:buFont typeface="Arial"/>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6cb026c0c4_2_10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8" name="Google Shape;168;g16cb026c0c4_2_10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SzPts val="1200"/>
              <a:buFont typeface="Arial"/>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6cb026c0c4_2_1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5" name="Google Shape;175;g16cb026c0c4_2_11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6cb026c0c4_2_1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2" name="Google Shape;182;g16cb026c0c4_2_11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6cb026c0c4_2_1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9" name="Google Shape;189;g16cb026c0c4_2_12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16cb026c0c4_2_15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7" name="Google Shape;217;g16cb026c0c4_2_15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16cb026c0c4_2_15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24" name="Google Shape;224;g16cb026c0c4_2_15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16cb026c0c4_2_16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1" name="Google Shape;231;g16cb026c0c4_2_163: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16cb026c0c4_2_16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38" name="Google Shape;238;g16cb026c0c4_2_169: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
              <a:t>Marlene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6cb026c0c4_2_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8" name="Google Shape;98;g16cb026c0c4_2_4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6cb026c0c4_2_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5" name="Google Shape;105;g16cb026c0c4_2_5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6cb026c0c4_2_5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2" name="Google Shape;112;g16cb026c0c4_2_5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b="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6cb026c0c4_2_6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9" name="Google Shape;119;g16cb026c0c4_2_64: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SzPts val="12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6cb026c0c4_2_7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g16cb026c0c4_2_70: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95250" lvl="0" marL="171450" rtl="0" algn="l">
              <a:spcBef>
                <a:spcPts val="0"/>
              </a:spcBef>
              <a:spcAft>
                <a:spcPts val="0"/>
              </a:spcAft>
              <a:buSzPts val="1200"/>
              <a:buFont typeface="Arial"/>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6cb026c0c4_2_7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3" name="Google Shape;133;g16cb026c0c4_2_76: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6cb026c0c4_2_8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0" name="Google Shape;140;g16cb026c0c4_2_8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6cb026c0c4_2_8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7" name="Google Shape;147;g16cb026c0c4_2_8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title"/>
          </p:nvPr>
        </p:nvSpPr>
        <p:spPr>
          <a:xfrm>
            <a:off x="685800" y="841772"/>
            <a:ext cx="7772400" cy="1790700"/>
          </a:xfrm>
          <a:prstGeom prst="rect">
            <a:avLst/>
          </a:prstGeom>
          <a:noFill/>
          <a:ln>
            <a:noFill/>
          </a:ln>
        </p:spPr>
        <p:txBody>
          <a:bodyPr anchorCtr="0" anchor="b" bIns="45700" lIns="45700" spcFirstLastPara="1" rIns="45700" wrap="square" tIns="45700">
            <a:normAutofit/>
          </a:bodyPr>
          <a:lstStyle>
            <a:lvl1pPr lvl="0" rtl="0" algn="ctr">
              <a:lnSpc>
                <a:spcPct val="90000"/>
              </a:lnSpc>
              <a:spcBef>
                <a:spcPts val="0"/>
              </a:spcBef>
              <a:spcAft>
                <a:spcPts val="0"/>
              </a:spcAft>
              <a:buClr>
                <a:srgbClr val="000000"/>
              </a:buClr>
              <a:buSzPts val="6000"/>
              <a:buFont typeface="Arial"/>
              <a:buNone/>
              <a:defRPr sz="60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56" name="Google Shape;56;p14"/>
          <p:cNvSpPr txBox="1"/>
          <p:nvPr>
            <p:ph idx="1" type="body"/>
          </p:nvPr>
        </p:nvSpPr>
        <p:spPr>
          <a:xfrm>
            <a:off x="1143000" y="2701528"/>
            <a:ext cx="6858000" cy="1241700"/>
          </a:xfrm>
          <a:prstGeom prst="rect">
            <a:avLst/>
          </a:prstGeom>
          <a:noFill/>
          <a:ln>
            <a:noFill/>
          </a:ln>
        </p:spPr>
        <p:txBody>
          <a:bodyPr anchorCtr="0" anchor="t" bIns="45700" lIns="45700" spcFirstLastPara="1" rIns="45700" wrap="square" tIns="45700">
            <a:normAutofit/>
          </a:bodyPr>
          <a:lstStyle>
            <a:lvl1pPr indent="-228600" lvl="0" marL="457200" rtl="0" algn="ctr">
              <a:lnSpc>
                <a:spcPct val="90000"/>
              </a:lnSpc>
              <a:spcBef>
                <a:spcPts val="1000"/>
              </a:spcBef>
              <a:spcAft>
                <a:spcPts val="0"/>
              </a:spcAft>
              <a:buClr>
                <a:srgbClr val="000000"/>
              </a:buClr>
              <a:buSzPts val="2400"/>
              <a:buFont typeface="Arial"/>
              <a:buNone/>
              <a:defRPr sz="2400"/>
            </a:lvl1pPr>
            <a:lvl2pPr indent="-228600" lvl="1" marL="914400" rtl="0" algn="ctr">
              <a:lnSpc>
                <a:spcPct val="90000"/>
              </a:lnSpc>
              <a:spcBef>
                <a:spcPts val="1000"/>
              </a:spcBef>
              <a:spcAft>
                <a:spcPts val="0"/>
              </a:spcAft>
              <a:buClr>
                <a:srgbClr val="000000"/>
              </a:buClr>
              <a:buSzPts val="2400"/>
              <a:buFont typeface="Arial"/>
              <a:buNone/>
              <a:defRPr sz="2400"/>
            </a:lvl2pPr>
            <a:lvl3pPr indent="-228600" lvl="2" marL="1371600" rtl="0" algn="ctr">
              <a:lnSpc>
                <a:spcPct val="90000"/>
              </a:lnSpc>
              <a:spcBef>
                <a:spcPts val="1000"/>
              </a:spcBef>
              <a:spcAft>
                <a:spcPts val="0"/>
              </a:spcAft>
              <a:buClr>
                <a:srgbClr val="000000"/>
              </a:buClr>
              <a:buSzPts val="2400"/>
              <a:buFont typeface="Arial"/>
              <a:buNone/>
              <a:defRPr sz="2400"/>
            </a:lvl3pPr>
            <a:lvl4pPr indent="-228600" lvl="3" marL="1828800" rtl="0" algn="ctr">
              <a:lnSpc>
                <a:spcPct val="90000"/>
              </a:lnSpc>
              <a:spcBef>
                <a:spcPts val="1000"/>
              </a:spcBef>
              <a:spcAft>
                <a:spcPts val="0"/>
              </a:spcAft>
              <a:buClr>
                <a:srgbClr val="000000"/>
              </a:buClr>
              <a:buSzPts val="2400"/>
              <a:buFont typeface="Arial"/>
              <a:buNone/>
              <a:defRPr sz="2400"/>
            </a:lvl4pPr>
            <a:lvl5pPr indent="-228600" lvl="4" marL="2286000" rtl="0" algn="ctr">
              <a:lnSpc>
                <a:spcPct val="90000"/>
              </a:lnSpc>
              <a:spcBef>
                <a:spcPts val="1000"/>
              </a:spcBef>
              <a:spcAft>
                <a:spcPts val="0"/>
              </a:spcAft>
              <a:buClr>
                <a:srgbClr val="000000"/>
              </a:buClr>
              <a:buSzPts val="2400"/>
              <a:buFont typeface="Arial"/>
              <a:buNone/>
              <a:defRPr sz="2400"/>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57" name="Google Shape;57;p14"/>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tx">
  <p:cSld name="TITLE_AND_BODY">
    <p:spTree>
      <p:nvGrpSpPr>
        <p:cNvPr id="58" name="Shape 58"/>
        <p:cNvGrpSpPr/>
        <p:nvPr/>
      </p:nvGrpSpPr>
      <p:grpSpPr>
        <a:xfrm>
          <a:off x="0" y="0"/>
          <a:ext cx="0" cy="0"/>
          <a:chOff x="0" y="0"/>
          <a:chExt cx="0" cy="0"/>
        </a:xfrm>
      </p:grpSpPr>
      <p:sp>
        <p:nvSpPr>
          <p:cNvPr id="59" name="Google Shape;59;p15"/>
          <p:cNvSpPr txBox="1"/>
          <p:nvPr>
            <p:ph type="title"/>
          </p:nvPr>
        </p:nvSpPr>
        <p:spPr>
          <a:xfrm>
            <a:off x="628650" y="102392"/>
            <a:ext cx="7886700" cy="994200"/>
          </a:xfrm>
          <a:prstGeom prst="rect">
            <a:avLst/>
          </a:prstGeom>
          <a:noFill/>
          <a:ln>
            <a:noFill/>
          </a:ln>
        </p:spPr>
        <p:txBody>
          <a:bodyPr anchorCtr="0" anchor="ctr" bIns="45700" lIns="45700" spcFirstLastPara="1" rIns="45700" wrap="square" tIns="45700">
            <a:normAutofit/>
          </a:bodyPr>
          <a:lstStyle>
            <a:lvl1pPr lvl="0" rtl="0" algn="l">
              <a:lnSpc>
                <a:spcPct val="90000"/>
              </a:lnSpc>
              <a:spcBef>
                <a:spcPts val="0"/>
              </a:spcBef>
              <a:spcAft>
                <a:spcPts val="0"/>
              </a:spcAft>
              <a:buClr>
                <a:srgbClr val="000000"/>
              </a:buClr>
              <a:buSzPts val="1800"/>
              <a:buNone/>
              <a:defRPr/>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60" name="Google Shape;60;p15"/>
          <p:cNvSpPr txBox="1"/>
          <p:nvPr>
            <p:ph idx="1" type="body"/>
          </p:nvPr>
        </p:nvSpPr>
        <p:spPr>
          <a:xfrm>
            <a:off x="628650" y="1369219"/>
            <a:ext cx="7886700" cy="3263400"/>
          </a:xfrm>
          <a:prstGeom prst="rect">
            <a:avLst/>
          </a:prstGeom>
          <a:noFill/>
          <a:ln>
            <a:noFill/>
          </a:ln>
        </p:spPr>
        <p:txBody>
          <a:bodyPr anchorCtr="0" anchor="t" bIns="45700" lIns="45700" spcFirstLastPara="1" rIns="45700" wrap="square" tIns="45700">
            <a:normAutofit/>
          </a:bodyPr>
          <a:lstStyle>
            <a:lvl1pPr indent="-342900" lvl="0" marL="457200" rtl="0" algn="l">
              <a:lnSpc>
                <a:spcPct val="90000"/>
              </a:lnSpc>
              <a:spcBef>
                <a:spcPts val="1000"/>
              </a:spcBef>
              <a:spcAft>
                <a:spcPts val="0"/>
              </a:spcAft>
              <a:buClr>
                <a:srgbClr val="000000"/>
              </a:buClr>
              <a:buSzPts val="1800"/>
              <a:buChar char="•"/>
              <a:defRPr/>
            </a:lvl1pPr>
            <a:lvl2pPr indent="-342900" lvl="1" marL="914400" rtl="0" algn="l">
              <a:lnSpc>
                <a:spcPct val="90000"/>
              </a:lnSpc>
              <a:spcBef>
                <a:spcPts val="1000"/>
              </a:spcBef>
              <a:spcAft>
                <a:spcPts val="0"/>
              </a:spcAft>
              <a:buClr>
                <a:srgbClr val="000000"/>
              </a:buClr>
              <a:buSzPts val="1800"/>
              <a:buChar char="•"/>
              <a:defRPr/>
            </a:lvl2pPr>
            <a:lvl3pPr indent="-342900" lvl="2" marL="1371600" rtl="0" algn="l">
              <a:lnSpc>
                <a:spcPct val="90000"/>
              </a:lnSpc>
              <a:spcBef>
                <a:spcPts val="1000"/>
              </a:spcBef>
              <a:spcAft>
                <a:spcPts val="0"/>
              </a:spcAft>
              <a:buClr>
                <a:srgbClr val="000000"/>
              </a:buClr>
              <a:buSzPts val="1800"/>
              <a:buChar char="•"/>
              <a:defRPr/>
            </a:lvl3pPr>
            <a:lvl4pPr indent="-342900" lvl="3" marL="1828800" rtl="0" algn="l">
              <a:lnSpc>
                <a:spcPct val="90000"/>
              </a:lnSpc>
              <a:spcBef>
                <a:spcPts val="1000"/>
              </a:spcBef>
              <a:spcAft>
                <a:spcPts val="0"/>
              </a:spcAft>
              <a:buClr>
                <a:srgbClr val="000000"/>
              </a:buClr>
              <a:buSzPts val="1800"/>
              <a:buChar char="•"/>
              <a:defRPr/>
            </a:lvl4pPr>
            <a:lvl5pPr indent="-342900" lvl="4" marL="2286000" rtl="0" algn="l">
              <a:lnSpc>
                <a:spcPct val="90000"/>
              </a:lnSpc>
              <a:spcBef>
                <a:spcPts val="1000"/>
              </a:spcBef>
              <a:spcAft>
                <a:spcPts val="0"/>
              </a:spcAft>
              <a:buClr>
                <a:srgbClr val="000000"/>
              </a:buClr>
              <a:buSzPts val="1800"/>
              <a:buChar char="•"/>
              <a:defRPr/>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61" name="Google Shape;61;p15"/>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62" name="Shape 62"/>
        <p:cNvGrpSpPr/>
        <p:nvPr/>
      </p:nvGrpSpPr>
      <p:grpSpPr>
        <a:xfrm>
          <a:off x="0" y="0"/>
          <a:ext cx="0" cy="0"/>
          <a:chOff x="0" y="0"/>
          <a:chExt cx="0" cy="0"/>
        </a:xfrm>
      </p:grpSpPr>
      <p:sp>
        <p:nvSpPr>
          <p:cNvPr id="63" name="Google Shape;63;p16"/>
          <p:cNvSpPr txBox="1"/>
          <p:nvPr>
            <p:ph type="title"/>
          </p:nvPr>
        </p:nvSpPr>
        <p:spPr>
          <a:xfrm>
            <a:off x="623887" y="1282304"/>
            <a:ext cx="7886700" cy="2139600"/>
          </a:xfrm>
          <a:prstGeom prst="rect">
            <a:avLst/>
          </a:prstGeom>
          <a:noFill/>
          <a:ln>
            <a:noFill/>
          </a:ln>
        </p:spPr>
        <p:txBody>
          <a:bodyPr anchorCtr="0" anchor="b" bIns="45700" lIns="45700" spcFirstLastPara="1" rIns="45700" wrap="square" tIns="45700">
            <a:normAutofit/>
          </a:bodyPr>
          <a:lstStyle>
            <a:lvl1pPr lvl="0" rtl="0" algn="l">
              <a:lnSpc>
                <a:spcPct val="90000"/>
              </a:lnSpc>
              <a:spcBef>
                <a:spcPts val="0"/>
              </a:spcBef>
              <a:spcAft>
                <a:spcPts val="0"/>
              </a:spcAft>
              <a:buClr>
                <a:srgbClr val="000000"/>
              </a:buClr>
              <a:buSzPts val="6000"/>
              <a:buFont typeface="Arial"/>
              <a:buNone/>
              <a:defRPr sz="60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64" name="Google Shape;64;p16"/>
          <p:cNvSpPr txBox="1"/>
          <p:nvPr>
            <p:ph idx="1" type="body"/>
          </p:nvPr>
        </p:nvSpPr>
        <p:spPr>
          <a:xfrm>
            <a:off x="623887" y="3442098"/>
            <a:ext cx="7886700" cy="1125000"/>
          </a:xfrm>
          <a:prstGeom prst="rect">
            <a:avLst/>
          </a:prstGeom>
          <a:noFill/>
          <a:ln>
            <a:noFill/>
          </a:ln>
        </p:spPr>
        <p:txBody>
          <a:bodyPr anchorCtr="0" anchor="t" bIns="45700" lIns="45700" spcFirstLastPara="1" rIns="45700" wrap="square" tIns="45700">
            <a:normAutofit/>
          </a:bodyPr>
          <a:lstStyle>
            <a:lvl1pPr indent="-228600" lvl="0" marL="457200" rtl="0" algn="l">
              <a:lnSpc>
                <a:spcPct val="90000"/>
              </a:lnSpc>
              <a:spcBef>
                <a:spcPts val="1000"/>
              </a:spcBef>
              <a:spcAft>
                <a:spcPts val="0"/>
              </a:spcAft>
              <a:buClr>
                <a:srgbClr val="000000"/>
              </a:buClr>
              <a:buSzPts val="2400"/>
              <a:buFont typeface="Arial"/>
              <a:buNone/>
              <a:defRPr sz="2400"/>
            </a:lvl1pPr>
            <a:lvl2pPr indent="-228600" lvl="1" marL="914400" rtl="0" algn="l">
              <a:lnSpc>
                <a:spcPct val="90000"/>
              </a:lnSpc>
              <a:spcBef>
                <a:spcPts val="1000"/>
              </a:spcBef>
              <a:spcAft>
                <a:spcPts val="0"/>
              </a:spcAft>
              <a:buClr>
                <a:srgbClr val="000000"/>
              </a:buClr>
              <a:buSzPts val="2400"/>
              <a:buFont typeface="Arial"/>
              <a:buNone/>
              <a:defRPr sz="2400"/>
            </a:lvl2pPr>
            <a:lvl3pPr indent="-228600" lvl="2" marL="1371600" rtl="0" algn="l">
              <a:lnSpc>
                <a:spcPct val="90000"/>
              </a:lnSpc>
              <a:spcBef>
                <a:spcPts val="1000"/>
              </a:spcBef>
              <a:spcAft>
                <a:spcPts val="0"/>
              </a:spcAft>
              <a:buClr>
                <a:srgbClr val="000000"/>
              </a:buClr>
              <a:buSzPts val="2400"/>
              <a:buFont typeface="Arial"/>
              <a:buNone/>
              <a:defRPr sz="2400"/>
            </a:lvl3pPr>
            <a:lvl4pPr indent="-228600" lvl="3" marL="1828800" rtl="0" algn="l">
              <a:lnSpc>
                <a:spcPct val="90000"/>
              </a:lnSpc>
              <a:spcBef>
                <a:spcPts val="1000"/>
              </a:spcBef>
              <a:spcAft>
                <a:spcPts val="0"/>
              </a:spcAft>
              <a:buClr>
                <a:srgbClr val="000000"/>
              </a:buClr>
              <a:buSzPts val="2400"/>
              <a:buFont typeface="Arial"/>
              <a:buNone/>
              <a:defRPr sz="2400"/>
            </a:lvl4pPr>
            <a:lvl5pPr indent="-228600" lvl="4" marL="2286000" rtl="0" algn="l">
              <a:lnSpc>
                <a:spcPct val="90000"/>
              </a:lnSpc>
              <a:spcBef>
                <a:spcPts val="1000"/>
              </a:spcBef>
              <a:spcAft>
                <a:spcPts val="0"/>
              </a:spcAft>
              <a:buClr>
                <a:srgbClr val="000000"/>
              </a:buClr>
              <a:buSzPts val="2400"/>
              <a:buFont typeface="Arial"/>
              <a:buNone/>
              <a:defRPr sz="2400"/>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65" name="Google Shape;65;p16"/>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66" name="Shape 66"/>
        <p:cNvGrpSpPr/>
        <p:nvPr/>
      </p:nvGrpSpPr>
      <p:grpSpPr>
        <a:xfrm>
          <a:off x="0" y="0"/>
          <a:ext cx="0" cy="0"/>
          <a:chOff x="0" y="0"/>
          <a:chExt cx="0" cy="0"/>
        </a:xfrm>
      </p:grpSpPr>
      <p:sp>
        <p:nvSpPr>
          <p:cNvPr id="67" name="Google Shape;67;p17"/>
          <p:cNvSpPr txBox="1"/>
          <p:nvPr>
            <p:ph type="title"/>
          </p:nvPr>
        </p:nvSpPr>
        <p:spPr>
          <a:xfrm>
            <a:off x="628650" y="273844"/>
            <a:ext cx="7886700" cy="994200"/>
          </a:xfrm>
          <a:prstGeom prst="rect">
            <a:avLst/>
          </a:prstGeom>
          <a:noFill/>
          <a:ln>
            <a:noFill/>
          </a:ln>
        </p:spPr>
        <p:txBody>
          <a:bodyPr anchorCtr="0" anchor="ctr" bIns="45700" lIns="45700" spcFirstLastPara="1" rIns="45700" wrap="square" tIns="45700">
            <a:normAutofit/>
          </a:bodyPr>
          <a:lstStyle>
            <a:lvl1pPr lvl="0" rtl="0" algn="l">
              <a:lnSpc>
                <a:spcPct val="90000"/>
              </a:lnSpc>
              <a:spcBef>
                <a:spcPts val="0"/>
              </a:spcBef>
              <a:spcAft>
                <a:spcPts val="0"/>
              </a:spcAft>
              <a:buClr>
                <a:srgbClr val="000000"/>
              </a:buClr>
              <a:buSzPts val="4400"/>
              <a:buFont typeface="Arial"/>
              <a:buNone/>
              <a:defRPr sz="44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68" name="Google Shape;68;p17"/>
          <p:cNvSpPr txBox="1"/>
          <p:nvPr>
            <p:ph idx="1" type="body"/>
          </p:nvPr>
        </p:nvSpPr>
        <p:spPr>
          <a:xfrm>
            <a:off x="628650" y="1369219"/>
            <a:ext cx="3886200" cy="3263400"/>
          </a:xfrm>
          <a:prstGeom prst="rect">
            <a:avLst/>
          </a:prstGeom>
          <a:noFill/>
          <a:ln>
            <a:noFill/>
          </a:ln>
        </p:spPr>
        <p:txBody>
          <a:bodyPr anchorCtr="0" anchor="t" bIns="45700" lIns="45700" spcFirstLastPara="1" rIns="45700" wrap="square" tIns="45700">
            <a:normAutofit/>
          </a:bodyPr>
          <a:lstStyle>
            <a:lvl1pPr indent="-342900" lvl="0" marL="457200" rtl="0" algn="l">
              <a:lnSpc>
                <a:spcPct val="90000"/>
              </a:lnSpc>
              <a:spcBef>
                <a:spcPts val="1000"/>
              </a:spcBef>
              <a:spcAft>
                <a:spcPts val="0"/>
              </a:spcAft>
              <a:buClr>
                <a:srgbClr val="000000"/>
              </a:buClr>
              <a:buSzPts val="1800"/>
              <a:buChar char="•"/>
              <a:defRPr/>
            </a:lvl1pPr>
            <a:lvl2pPr indent="-342900" lvl="1" marL="914400" rtl="0" algn="l">
              <a:lnSpc>
                <a:spcPct val="90000"/>
              </a:lnSpc>
              <a:spcBef>
                <a:spcPts val="1000"/>
              </a:spcBef>
              <a:spcAft>
                <a:spcPts val="0"/>
              </a:spcAft>
              <a:buClr>
                <a:srgbClr val="000000"/>
              </a:buClr>
              <a:buSzPts val="1800"/>
              <a:buChar char="•"/>
              <a:defRPr/>
            </a:lvl2pPr>
            <a:lvl3pPr indent="-342900" lvl="2" marL="1371600" rtl="0" algn="l">
              <a:lnSpc>
                <a:spcPct val="90000"/>
              </a:lnSpc>
              <a:spcBef>
                <a:spcPts val="1000"/>
              </a:spcBef>
              <a:spcAft>
                <a:spcPts val="0"/>
              </a:spcAft>
              <a:buClr>
                <a:srgbClr val="000000"/>
              </a:buClr>
              <a:buSzPts val="1800"/>
              <a:buChar char="•"/>
              <a:defRPr/>
            </a:lvl3pPr>
            <a:lvl4pPr indent="-342900" lvl="3" marL="1828800" rtl="0" algn="l">
              <a:lnSpc>
                <a:spcPct val="90000"/>
              </a:lnSpc>
              <a:spcBef>
                <a:spcPts val="1000"/>
              </a:spcBef>
              <a:spcAft>
                <a:spcPts val="0"/>
              </a:spcAft>
              <a:buClr>
                <a:srgbClr val="000000"/>
              </a:buClr>
              <a:buSzPts val="1800"/>
              <a:buChar char="•"/>
              <a:defRPr/>
            </a:lvl4pPr>
            <a:lvl5pPr indent="-342900" lvl="4" marL="2286000" rtl="0" algn="l">
              <a:lnSpc>
                <a:spcPct val="90000"/>
              </a:lnSpc>
              <a:spcBef>
                <a:spcPts val="1000"/>
              </a:spcBef>
              <a:spcAft>
                <a:spcPts val="0"/>
              </a:spcAft>
              <a:buClr>
                <a:srgbClr val="000000"/>
              </a:buClr>
              <a:buSzPts val="1800"/>
              <a:buChar char="•"/>
              <a:defRPr/>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69" name="Google Shape;69;p17"/>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p:cSld name="Comparison">
    <p:spTree>
      <p:nvGrpSpPr>
        <p:cNvPr id="70" name="Shape 70"/>
        <p:cNvGrpSpPr/>
        <p:nvPr/>
      </p:nvGrpSpPr>
      <p:grpSpPr>
        <a:xfrm>
          <a:off x="0" y="0"/>
          <a:ext cx="0" cy="0"/>
          <a:chOff x="0" y="0"/>
          <a:chExt cx="0" cy="0"/>
        </a:xfrm>
      </p:grpSpPr>
      <p:sp>
        <p:nvSpPr>
          <p:cNvPr id="71" name="Google Shape;71;p18"/>
          <p:cNvSpPr txBox="1"/>
          <p:nvPr>
            <p:ph type="title"/>
          </p:nvPr>
        </p:nvSpPr>
        <p:spPr>
          <a:xfrm>
            <a:off x="629841" y="273844"/>
            <a:ext cx="7886700" cy="994200"/>
          </a:xfrm>
          <a:prstGeom prst="rect">
            <a:avLst/>
          </a:prstGeom>
          <a:noFill/>
          <a:ln>
            <a:noFill/>
          </a:ln>
        </p:spPr>
        <p:txBody>
          <a:bodyPr anchorCtr="0" anchor="ctr" bIns="45700" lIns="45700" spcFirstLastPara="1" rIns="45700" wrap="square" tIns="45700">
            <a:normAutofit/>
          </a:bodyPr>
          <a:lstStyle>
            <a:lvl1pPr lvl="0" rtl="0" algn="l">
              <a:lnSpc>
                <a:spcPct val="90000"/>
              </a:lnSpc>
              <a:spcBef>
                <a:spcPts val="0"/>
              </a:spcBef>
              <a:spcAft>
                <a:spcPts val="0"/>
              </a:spcAft>
              <a:buClr>
                <a:srgbClr val="000000"/>
              </a:buClr>
              <a:buSzPts val="4400"/>
              <a:buFont typeface="Arial"/>
              <a:buNone/>
              <a:defRPr sz="44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72" name="Google Shape;72;p18"/>
          <p:cNvSpPr txBox="1"/>
          <p:nvPr>
            <p:ph idx="1" type="body"/>
          </p:nvPr>
        </p:nvSpPr>
        <p:spPr>
          <a:xfrm>
            <a:off x="629841" y="1260872"/>
            <a:ext cx="3868200" cy="618000"/>
          </a:xfrm>
          <a:prstGeom prst="rect">
            <a:avLst/>
          </a:prstGeom>
          <a:noFill/>
          <a:ln>
            <a:noFill/>
          </a:ln>
        </p:spPr>
        <p:txBody>
          <a:bodyPr anchorCtr="0" anchor="b" bIns="45700" lIns="45700" spcFirstLastPara="1" rIns="45700" wrap="square" tIns="45700">
            <a:normAutofit/>
          </a:bodyPr>
          <a:lstStyle>
            <a:lvl1pPr indent="-228600" lvl="0" marL="457200" rtl="0" algn="l">
              <a:lnSpc>
                <a:spcPct val="90000"/>
              </a:lnSpc>
              <a:spcBef>
                <a:spcPts val="1000"/>
              </a:spcBef>
              <a:spcAft>
                <a:spcPts val="0"/>
              </a:spcAft>
              <a:buClr>
                <a:srgbClr val="000000"/>
              </a:buClr>
              <a:buSzPts val="2400"/>
              <a:buFont typeface="Arial"/>
              <a:buNone/>
              <a:defRPr b="1" sz="2400"/>
            </a:lvl1pPr>
            <a:lvl2pPr indent="-228600" lvl="1" marL="914400" rtl="0" algn="l">
              <a:lnSpc>
                <a:spcPct val="90000"/>
              </a:lnSpc>
              <a:spcBef>
                <a:spcPts val="1000"/>
              </a:spcBef>
              <a:spcAft>
                <a:spcPts val="0"/>
              </a:spcAft>
              <a:buClr>
                <a:srgbClr val="000000"/>
              </a:buClr>
              <a:buSzPts val="2400"/>
              <a:buFont typeface="Arial"/>
              <a:buNone/>
              <a:defRPr b="1" sz="2400"/>
            </a:lvl2pPr>
            <a:lvl3pPr indent="-228600" lvl="2" marL="1371600" rtl="0" algn="l">
              <a:lnSpc>
                <a:spcPct val="90000"/>
              </a:lnSpc>
              <a:spcBef>
                <a:spcPts val="1000"/>
              </a:spcBef>
              <a:spcAft>
                <a:spcPts val="0"/>
              </a:spcAft>
              <a:buClr>
                <a:srgbClr val="000000"/>
              </a:buClr>
              <a:buSzPts val="2400"/>
              <a:buFont typeface="Arial"/>
              <a:buNone/>
              <a:defRPr b="1" sz="2400"/>
            </a:lvl3pPr>
            <a:lvl4pPr indent="-228600" lvl="3" marL="1828800" rtl="0" algn="l">
              <a:lnSpc>
                <a:spcPct val="90000"/>
              </a:lnSpc>
              <a:spcBef>
                <a:spcPts val="1000"/>
              </a:spcBef>
              <a:spcAft>
                <a:spcPts val="0"/>
              </a:spcAft>
              <a:buClr>
                <a:srgbClr val="000000"/>
              </a:buClr>
              <a:buSzPts val="2400"/>
              <a:buFont typeface="Arial"/>
              <a:buNone/>
              <a:defRPr b="1" sz="2400"/>
            </a:lvl4pPr>
            <a:lvl5pPr indent="-228600" lvl="4" marL="2286000" rtl="0" algn="l">
              <a:lnSpc>
                <a:spcPct val="90000"/>
              </a:lnSpc>
              <a:spcBef>
                <a:spcPts val="1000"/>
              </a:spcBef>
              <a:spcAft>
                <a:spcPts val="0"/>
              </a:spcAft>
              <a:buClr>
                <a:srgbClr val="000000"/>
              </a:buClr>
              <a:buSzPts val="2400"/>
              <a:buFont typeface="Arial"/>
              <a:buNone/>
              <a:defRPr b="1" sz="2400"/>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73" name="Google Shape;73;p18"/>
          <p:cNvSpPr txBox="1"/>
          <p:nvPr>
            <p:ph idx="2" type="body"/>
          </p:nvPr>
        </p:nvSpPr>
        <p:spPr>
          <a:xfrm>
            <a:off x="4629149" y="1260872"/>
            <a:ext cx="3887400" cy="618000"/>
          </a:xfrm>
          <a:prstGeom prst="rect">
            <a:avLst/>
          </a:prstGeom>
          <a:noFill/>
          <a:ln>
            <a:noFill/>
          </a:ln>
        </p:spPr>
        <p:txBody>
          <a:bodyPr anchorCtr="0" anchor="b" bIns="45700" lIns="45700" spcFirstLastPara="1" rIns="45700" wrap="square" tIns="45700">
            <a:normAutofit/>
          </a:bodyPr>
          <a:lstStyle>
            <a:lvl1pPr indent="-342900" lvl="0" marL="457200" rtl="0" algn="l">
              <a:lnSpc>
                <a:spcPct val="90000"/>
              </a:lnSpc>
              <a:spcBef>
                <a:spcPts val="1000"/>
              </a:spcBef>
              <a:spcAft>
                <a:spcPts val="0"/>
              </a:spcAft>
              <a:buClr>
                <a:srgbClr val="000000"/>
              </a:buClr>
              <a:buSzPts val="1800"/>
              <a:buChar char="•"/>
              <a:defRPr/>
            </a:lvl1pPr>
            <a:lvl2pPr indent="-342900" lvl="1" marL="914400" rtl="0" algn="l">
              <a:lnSpc>
                <a:spcPct val="90000"/>
              </a:lnSpc>
              <a:spcBef>
                <a:spcPts val="1000"/>
              </a:spcBef>
              <a:spcAft>
                <a:spcPts val="0"/>
              </a:spcAft>
              <a:buClr>
                <a:srgbClr val="000000"/>
              </a:buClr>
              <a:buSzPts val="1800"/>
              <a:buChar char="•"/>
              <a:defRPr/>
            </a:lvl2pPr>
            <a:lvl3pPr indent="-342900" lvl="2" marL="1371600" rtl="0" algn="l">
              <a:lnSpc>
                <a:spcPct val="90000"/>
              </a:lnSpc>
              <a:spcBef>
                <a:spcPts val="1000"/>
              </a:spcBef>
              <a:spcAft>
                <a:spcPts val="0"/>
              </a:spcAft>
              <a:buClr>
                <a:srgbClr val="000000"/>
              </a:buClr>
              <a:buSzPts val="1800"/>
              <a:buChar char="•"/>
              <a:defRPr/>
            </a:lvl3pPr>
            <a:lvl4pPr indent="-342900" lvl="3" marL="1828800" rtl="0" algn="l">
              <a:lnSpc>
                <a:spcPct val="90000"/>
              </a:lnSpc>
              <a:spcBef>
                <a:spcPts val="1000"/>
              </a:spcBef>
              <a:spcAft>
                <a:spcPts val="0"/>
              </a:spcAft>
              <a:buClr>
                <a:srgbClr val="000000"/>
              </a:buClr>
              <a:buSzPts val="1800"/>
              <a:buChar char="•"/>
              <a:defRPr/>
            </a:lvl4pPr>
            <a:lvl5pPr indent="-342900" lvl="4" marL="2286000" rtl="0" algn="l">
              <a:lnSpc>
                <a:spcPct val="90000"/>
              </a:lnSpc>
              <a:spcBef>
                <a:spcPts val="1000"/>
              </a:spcBef>
              <a:spcAft>
                <a:spcPts val="0"/>
              </a:spcAft>
              <a:buClr>
                <a:srgbClr val="000000"/>
              </a:buClr>
              <a:buSzPts val="1800"/>
              <a:buChar char="•"/>
              <a:defRPr/>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74" name="Google Shape;74;p18"/>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75" name="Shape 75"/>
        <p:cNvGrpSpPr/>
        <p:nvPr/>
      </p:nvGrpSpPr>
      <p:grpSpPr>
        <a:xfrm>
          <a:off x="0" y="0"/>
          <a:ext cx="0" cy="0"/>
          <a:chOff x="0" y="0"/>
          <a:chExt cx="0" cy="0"/>
        </a:xfrm>
      </p:grpSpPr>
      <p:sp>
        <p:nvSpPr>
          <p:cNvPr id="76" name="Google Shape;76;p19"/>
          <p:cNvSpPr txBox="1"/>
          <p:nvPr>
            <p:ph type="title"/>
          </p:nvPr>
        </p:nvSpPr>
        <p:spPr>
          <a:xfrm>
            <a:off x="628650" y="273844"/>
            <a:ext cx="7886700" cy="994200"/>
          </a:xfrm>
          <a:prstGeom prst="rect">
            <a:avLst/>
          </a:prstGeom>
          <a:noFill/>
          <a:ln>
            <a:noFill/>
          </a:ln>
        </p:spPr>
        <p:txBody>
          <a:bodyPr anchorCtr="0" anchor="ctr" bIns="45700" lIns="45700" spcFirstLastPara="1" rIns="45700" wrap="square" tIns="45700">
            <a:normAutofit/>
          </a:bodyPr>
          <a:lstStyle>
            <a:lvl1pPr lvl="0" rtl="0" algn="l">
              <a:lnSpc>
                <a:spcPct val="90000"/>
              </a:lnSpc>
              <a:spcBef>
                <a:spcPts val="0"/>
              </a:spcBef>
              <a:spcAft>
                <a:spcPts val="0"/>
              </a:spcAft>
              <a:buClr>
                <a:srgbClr val="000000"/>
              </a:buClr>
              <a:buSzPts val="4400"/>
              <a:buFont typeface="Arial"/>
              <a:buNone/>
              <a:defRPr sz="44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77" name="Google Shape;77;p19"/>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78" name="Shape 78"/>
        <p:cNvGrpSpPr/>
        <p:nvPr/>
      </p:nvGrpSpPr>
      <p:grpSpPr>
        <a:xfrm>
          <a:off x="0" y="0"/>
          <a:ext cx="0" cy="0"/>
          <a:chOff x="0" y="0"/>
          <a:chExt cx="0" cy="0"/>
        </a:xfrm>
      </p:grpSpPr>
      <p:sp>
        <p:nvSpPr>
          <p:cNvPr id="79" name="Google Shape;79;p20"/>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80" name="Shape 80"/>
        <p:cNvGrpSpPr/>
        <p:nvPr/>
      </p:nvGrpSpPr>
      <p:grpSpPr>
        <a:xfrm>
          <a:off x="0" y="0"/>
          <a:ext cx="0" cy="0"/>
          <a:chOff x="0" y="0"/>
          <a:chExt cx="0" cy="0"/>
        </a:xfrm>
      </p:grpSpPr>
      <p:sp>
        <p:nvSpPr>
          <p:cNvPr id="81" name="Google Shape;81;p21"/>
          <p:cNvSpPr txBox="1"/>
          <p:nvPr>
            <p:ph type="title"/>
          </p:nvPr>
        </p:nvSpPr>
        <p:spPr>
          <a:xfrm>
            <a:off x="629841" y="342900"/>
            <a:ext cx="2949300" cy="1200300"/>
          </a:xfrm>
          <a:prstGeom prst="rect">
            <a:avLst/>
          </a:prstGeom>
          <a:noFill/>
          <a:ln>
            <a:noFill/>
          </a:ln>
        </p:spPr>
        <p:txBody>
          <a:bodyPr anchorCtr="0" anchor="b" bIns="45700" lIns="45700" spcFirstLastPara="1" rIns="45700" wrap="square" tIns="45700">
            <a:normAutofit/>
          </a:bodyPr>
          <a:lstStyle>
            <a:lvl1pPr lvl="0" rtl="0" algn="l">
              <a:lnSpc>
                <a:spcPct val="90000"/>
              </a:lnSpc>
              <a:spcBef>
                <a:spcPts val="0"/>
              </a:spcBef>
              <a:spcAft>
                <a:spcPts val="0"/>
              </a:spcAft>
              <a:buClr>
                <a:srgbClr val="000000"/>
              </a:buClr>
              <a:buSzPts val="3200"/>
              <a:buFont typeface="Arial"/>
              <a:buNone/>
              <a:defRPr sz="32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82" name="Google Shape;82;p21"/>
          <p:cNvSpPr txBox="1"/>
          <p:nvPr>
            <p:ph idx="1" type="body"/>
          </p:nvPr>
        </p:nvSpPr>
        <p:spPr>
          <a:xfrm>
            <a:off x="3887391" y="740569"/>
            <a:ext cx="4629300" cy="3655200"/>
          </a:xfrm>
          <a:prstGeom prst="rect">
            <a:avLst/>
          </a:prstGeom>
          <a:noFill/>
          <a:ln>
            <a:noFill/>
          </a:ln>
        </p:spPr>
        <p:txBody>
          <a:bodyPr anchorCtr="0" anchor="t" bIns="45700" lIns="45700" spcFirstLastPara="1" rIns="45700" wrap="square" tIns="45700">
            <a:normAutofit/>
          </a:bodyPr>
          <a:lstStyle>
            <a:lvl1pPr indent="-431800" lvl="0" marL="457200" rtl="0" algn="l">
              <a:lnSpc>
                <a:spcPct val="90000"/>
              </a:lnSpc>
              <a:spcBef>
                <a:spcPts val="1000"/>
              </a:spcBef>
              <a:spcAft>
                <a:spcPts val="0"/>
              </a:spcAft>
              <a:buClr>
                <a:srgbClr val="000000"/>
              </a:buClr>
              <a:buSzPts val="3200"/>
              <a:buChar char="•"/>
              <a:defRPr sz="3200"/>
            </a:lvl1pPr>
            <a:lvl2pPr indent="-431800" lvl="1" marL="914400" rtl="0" algn="l">
              <a:lnSpc>
                <a:spcPct val="90000"/>
              </a:lnSpc>
              <a:spcBef>
                <a:spcPts val="1000"/>
              </a:spcBef>
              <a:spcAft>
                <a:spcPts val="0"/>
              </a:spcAft>
              <a:buClr>
                <a:srgbClr val="000000"/>
              </a:buClr>
              <a:buSzPts val="3200"/>
              <a:buChar char="•"/>
              <a:defRPr sz="3200"/>
            </a:lvl2pPr>
            <a:lvl3pPr indent="-431800" lvl="2" marL="1371600" rtl="0" algn="l">
              <a:lnSpc>
                <a:spcPct val="90000"/>
              </a:lnSpc>
              <a:spcBef>
                <a:spcPts val="1000"/>
              </a:spcBef>
              <a:spcAft>
                <a:spcPts val="0"/>
              </a:spcAft>
              <a:buClr>
                <a:srgbClr val="000000"/>
              </a:buClr>
              <a:buSzPts val="3200"/>
              <a:buChar char="•"/>
              <a:defRPr sz="3200"/>
            </a:lvl3pPr>
            <a:lvl4pPr indent="-431800" lvl="3" marL="1828800" rtl="0" algn="l">
              <a:lnSpc>
                <a:spcPct val="90000"/>
              </a:lnSpc>
              <a:spcBef>
                <a:spcPts val="1000"/>
              </a:spcBef>
              <a:spcAft>
                <a:spcPts val="0"/>
              </a:spcAft>
              <a:buClr>
                <a:srgbClr val="000000"/>
              </a:buClr>
              <a:buSzPts val="3200"/>
              <a:buChar char="•"/>
              <a:defRPr sz="3200"/>
            </a:lvl4pPr>
            <a:lvl5pPr indent="-431800" lvl="4" marL="2286000" rtl="0" algn="l">
              <a:lnSpc>
                <a:spcPct val="90000"/>
              </a:lnSpc>
              <a:spcBef>
                <a:spcPts val="1000"/>
              </a:spcBef>
              <a:spcAft>
                <a:spcPts val="0"/>
              </a:spcAft>
              <a:buClr>
                <a:srgbClr val="000000"/>
              </a:buClr>
              <a:buSzPts val="3200"/>
              <a:buChar char="•"/>
              <a:defRPr sz="3200"/>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83" name="Google Shape;83;p21"/>
          <p:cNvSpPr txBox="1"/>
          <p:nvPr>
            <p:ph idx="2" type="body"/>
          </p:nvPr>
        </p:nvSpPr>
        <p:spPr>
          <a:xfrm>
            <a:off x="629840" y="1543050"/>
            <a:ext cx="2949300" cy="2858700"/>
          </a:xfrm>
          <a:prstGeom prst="rect">
            <a:avLst/>
          </a:prstGeom>
          <a:noFill/>
          <a:ln>
            <a:noFill/>
          </a:ln>
        </p:spPr>
        <p:txBody>
          <a:bodyPr anchorCtr="0" anchor="t" bIns="45700" lIns="45700" spcFirstLastPara="1" rIns="45700" wrap="square" tIns="45700">
            <a:normAutofit/>
          </a:bodyPr>
          <a:lstStyle>
            <a:lvl1pPr indent="-342900" lvl="0" marL="457200" rtl="0" algn="l">
              <a:lnSpc>
                <a:spcPct val="90000"/>
              </a:lnSpc>
              <a:spcBef>
                <a:spcPts val="1000"/>
              </a:spcBef>
              <a:spcAft>
                <a:spcPts val="0"/>
              </a:spcAft>
              <a:buClr>
                <a:srgbClr val="000000"/>
              </a:buClr>
              <a:buSzPts val="1800"/>
              <a:buChar char="•"/>
              <a:defRPr/>
            </a:lvl1pPr>
            <a:lvl2pPr indent="-342900" lvl="1" marL="914400" rtl="0" algn="l">
              <a:lnSpc>
                <a:spcPct val="90000"/>
              </a:lnSpc>
              <a:spcBef>
                <a:spcPts val="1000"/>
              </a:spcBef>
              <a:spcAft>
                <a:spcPts val="0"/>
              </a:spcAft>
              <a:buClr>
                <a:srgbClr val="000000"/>
              </a:buClr>
              <a:buSzPts val="1800"/>
              <a:buChar char="•"/>
              <a:defRPr/>
            </a:lvl2pPr>
            <a:lvl3pPr indent="-342900" lvl="2" marL="1371600" rtl="0" algn="l">
              <a:lnSpc>
                <a:spcPct val="90000"/>
              </a:lnSpc>
              <a:spcBef>
                <a:spcPts val="1000"/>
              </a:spcBef>
              <a:spcAft>
                <a:spcPts val="0"/>
              </a:spcAft>
              <a:buClr>
                <a:srgbClr val="000000"/>
              </a:buClr>
              <a:buSzPts val="1800"/>
              <a:buChar char="•"/>
              <a:defRPr/>
            </a:lvl3pPr>
            <a:lvl4pPr indent="-342900" lvl="3" marL="1828800" rtl="0" algn="l">
              <a:lnSpc>
                <a:spcPct val="90000"/>
              </a:lnSpc>
              <a:spcBef>
                <a:spcPts val="1000"/>
              </a:spcBef>
              <a:spcAft>
                <a:spcPts val="0"/>
              </a:spcAft>
              <a:buClr>
                <a:srgbClr val="000000"/>
              </a:buClr>
              <a:buSzPts val="1800"/>
              <a:buChar char="•"/>
              <a:defRPr/>
            </a:lvl4pPr>
            <a:lvl5pPr indent="-342900" lvl="4" marL="2286000" rtl="0" algn="l">
              <a:lnSpc>
                <a:spcPct val="90000"/>
              </a:lnSpc>
              <a:spcBef>
                <a:spcPts val="1000"/>
              </a:spcBef>
              <a:spcAft>
                <a:spcPts val="0"/>
              </a:spcAft>
              <a:buClr>
                <a:srgbClr val="000000"/>
              </a:buClr>
              <a:buSzPts val="1800"/>
              <a:buChar char="•"/>
              <a:defRPr/>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84" name="Google Shape;84;p21"/>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85" name="Shape 85"/>
        <p:cNvGrpSpPr/>
        <p:nvPr/>
      </p:nvGrpSpPr>
      <p:grpSpPr>
        <a:xfrm>
          <a:off x="0" y="0"/>
          <a:ext cx="0" cy="0"/>
          <a:chOff x="0" y="0"/>
          <a:chExt cx="0" cy="0"/>
        </a:xfrm>
      </p:grpSpPr>
      <p:sp>
        <p:nvSpPr>
          <p:cNvPr id="86" name="Google Shape;86;p22"/>
          <p:cNvSpPr txBox="1"/>
          <p:nvPr>
            <p:ph type="title"/>
          </p:nvPr>
        </p:nvSpPr>
        <p:spPr>
          <a:xfrm>
            <a:off x="629841" y="342900"/>
            <a:ext cx="2949300" cy="1200300"/>
          </a:xfrm>
          <a:prstGeom prst="rect">
            <a:avLst/>
          </a:prstGeom>
          <a:noFill/>
          <a:ln>
            <a:noFill/>
          </a:ln>
        </p:spPr>
        <p:txBody>
          <a:bodyPr anchorCtr="0" anchor="b" bIns="45700" lIns="45700" spcFirstLastPara="1" rIns="45700" wrap="square" tIns="45700">
            <a:normAutofit/>
          </a:bodyPr>
          <a:lstStyle>
            <a:lvl1pPr lvl="0" rtl="0" algn="l">
              <a:lnSpc>
                <a:spcPct val="90000"/>
              </a:lnSpc>
              <a:spcBef>
                <a:spcPts val="0"/>
              </a:spcBef>
              <a:spcAft>
                <a:spcPts val="0"/>
              </a:spcAft>
              <a:buClr>
                <a:srgbClr val="000000"/>
              </a:buClr>
              <a:buSzPts val="3200"/>
              <a:buFont typeface="Arial"/>
              <a:buNone/>
              <a:defRPr sz="3200"/>
            </a:lvl1pPr>
            <a:lvl2pPr lvl="1" rtl="0" algn="l">
              <a:lnSpc>
                <a:spcPct val="90000"/>
              </a:lnSpc>
              <a:spcBef>
                <a:spcPts val="0"/>
              </a:spcBef>
              <a:spcAft>
                <a:spcPts val="0"/>
              </a:spcAft>
              <a:buClr>
                <a:srgbClr val="000000"/>
              </a:buClr>
              <a:buSzPts val="1800"/>
              <a:buNone/>
              <a:defRPr/>
            </a:lvl2pPr>
            <a:lvl3pPr lvl="2" rtl="0" algn="l">
              <a:lnSpc>
                <a:spcPct val="90000"/>
              </a:lnSpc>
              <a:spcBef>
                <a:spcPts val="0"/>
              </a:spcBef>
              <a:spcAft>
                <a:spcPts val="0"/>
              </a:spcAft>
              <a:buClr>
                <a:srgbClr val="000000"/>
              </a:buClr>
              <a:buSzPts val="1800"/>
              <a:buNone/>
              <a:defRPr/>
            </a:lvl3pPr>
            <a:lvl4pPr lvl="3" rtl="0" algn="l">
              <a:lnSpc>
                <a:spcPct val="90000"/>
              </a:lnSpc>
              <a:spcBef>
                <a:spcPts val="0"/>
              </a:spcBef>
              <a:spcAft>
                <a:spcPts val="0"/>
              </a:spcAft>
              <a:buClr>
                <a:srgbClr val="000000"/>
              </a:buClr>
              <a:buSzPts val="1800"/>
              <a:buNone/>
              <a:defRPr/>
            </a:lvl4pPr>
            <a:lvl5pPr lvl="4" rtl="0" algn="l">
              <a:lnSpc>
                <a:spcPct val="90000"/>
              </a:lnSpc>
              <a:spcBef>
                <a:spcPts val="0"/>
              </a:spcBef>
              <a:spcAft>
                <a:spcPts val="0"/>
              </a:spcAft>
              <a:buClr>
                <a:srgbClr val="000000"/>
              </a:buClr>
              <a:buSzPts val="1800"/>
              <a:buNone/>
              <a:defRPr/>
            </a:lvl5pPr>
            <a:lvl6pPr lvl="5" rtl="0" algn="l">
              <a:lnSpc>
                <a:spcPct val="90000"/>
              </a:lnSpc>
              <a:spcBef>
                <a:spcPts val="0"/>
              </a:spcBef>
              <a:spcAft>
                <a:spcPts val="0"/>
              </a:spcAft>
              <a:buClr>
                <a:srgbClr val="000000"/>
              </a:buClr>
              <a:buSzPts val="1800"/>
              <a:buNone/>
              <a:defRPr/>
            </a:lvl6pPr>
            <a:lvl7pPr lvl="6" rtl="0" algn="l">
              <a:lnSpc>
                <a:spcPct val="90000"/>
              </a:lnSpc>
              <a:spcBef>
                <a:spcPts val="0"/>
              </a:spcBef>
              <a:spcAft>
                <a:spcPts val="0"/>
              </a:spcAft>
              <a:buClr>
                <a:srgbClr val="000000"/>
              </a:buClr>
              <a:buSzPts val="1800"/>
              <a:buNone/>
              <a:defRPr/>
            </a:lvl7pPr>
            <a:lvl8pPr lvl="7" rtl="0" algn="l">
              <a:lnSpc>
                <a:spcPct val="90000"/>
              </a:lnSpc>
              <a:spcBef>
                <a:spcPts val="0"/>
              </a:spcBef>
              <a:spcAft>
                <a:spcPts val="0"/>
              </a:spcAft>
              <a:buClr>
                <a:srgbClr val="000000"/>
              </a:buClr>
              <a:buSzPts val="1800"/>
              <a:buNone/>
              <a:defRPr/>
            </a:lvl8pPr>
            <a:lvl9pPr lvl="8" rtl="0" algn="l">
              <a:lnSpc>
                <a:spcPct val="90000"/>
              </a:lnSpc>
              <a:spcBef>
                <a:spcPts val="0"/>
              </a:spcBef>
              <a:spcAft>
                <a:spcPts val="0"/>
              </a:spcAft>
              <a:buClr>
                <a:srgbClr val="000000"/>
              </a:buClr>
              <a:buSzPts val="1800"/>
              <a:buNone/>
              <a:defRPr/>
            </a:lvl9pPr>
          </a:lstStyle>
          <a:p/>
        </p:txBody>
      </p:sp>
      <p:sp>
        <p:nvSpPr>
          <p:cNvPr id="87" name="Google Shape;87;p22"/>
          <p:cNvSpPr/>
          <p:nvPr>
            <p:ph idx="2" type="pic"/>
          </p:nvPr>
        </p:nvSpPr>
        <p:spPr>
          <a:xfrm>
            <a:off x="3887391" y="740569"/>
            <a:ext cx="4629300" cy="3655200"/>
          </a:xfrm>
          <a:prstGeom prst="rect">
            <a:avLst/>
          </a:prstGeom>
          <a:noFill/>
          <a:ln>
            <a:noFill/>
          </a:ln>
        </p:spPr>
      </p:sp>
      <p:sp>
        <p:nvSpPr>
          <p:cNvPr id="88" name="Google Shape;88;p22"/>
          <p:cNvSpPr txBox="1"/>
          <p:nvPr>
            <p:ph idx="1" type="body"/>
          </p:nvPr>
        </p:nvSpPr>
        <p:spPr>
          <a:xfrm>
            <a:off x="629841" y="1543050"/>
            <a:ext cx="2949300" cy="2858700"/>
          </a:xfrm>
          <a:prstGeom prst="rect">
            <a:avLst/>
          </a:prstGeom>
          <a:noFill/>
          <a:ln>
            <a:noFill/>
          </a:ln>
        </p:spPr>
        <p:txBody>
          <a:bodyPr anchorCtr="0" anchor="t" bIns="45700" lIns="45700" spcFirstLastPara="1" rIns="45700" wrap="square" tIns="45700">
            <a:normAutofit/>
          </a:bodyPr>
          <a:lstStyle>
            <a:lvl1pPr indent="-228600" lvl="0" marL="457200" rtl="0" algn="l">
              <a:lnSpc>
                <a:spcPct val="90000"/>
              </a:lnSpc>
              <a:spcBef>
                <a:spcPts val="1000"/>
              </a:spcBef>
              <a:spcAft>
                <a:spcPts val="0"/>
              </a:spcAft>
              <a:buClr>
                <a:srgbClr val="000000"/>
              </a:buClr>
              <a:buSzPts val="1600"/>
              <a:buFont typeface="Arial"/>
              <a:buNone/>
              <a:defRPr sz="1600"/>
            </a:lvl1pPr>
            <a:lvl2pPr indent="-228600" lvl="1" marL="914400" rtl="0" algn="l">
              <a:lnSpc>
                <a:spcPct val="90000"/>
              </a:lnSpc>
              <a:spcBef>
                <a:spcPts val="1000"/>
              </a:spcBef>
              <a:spcAft>
                <a:spcPts val="0"/>
              </a:spcAft>
              <a:buClr>
                <a:srgbClr val="000000"/>
              </a:buClr>
              <a:buSzPts val="1600"/>
              <a:buFont typeface="Arial"/>
              <a:buNone/>
              <a:defRPr sz="1600"/>
            </a:lvl2pPr>
            <a:lvl3pPr indent="-228600" lvl="2" marL="1371600" rtl="0" algn="l">
              <a:lnSpc>
                <a:spcPct val="90000"/>
              </a:lnSpc>
              <a:spcBef>
                <a:spcPts val="1000"/>
              </a:spcBef>
              <a:spcAft>
                <a:spcPts val="0"/>
              </a:spcAft>
              <a:buClr>
                <a:srgbClr val="000000"/>
              </a:buClr>
              <a:buSzPts val="1600"/>
              <a:buFont typeface="Arial"/>
              <a:buNone/>
              <a:defRPr sz="1600"/>
            </a:lvl3pPr>
            <a:lvl4pPr indent="-228600" lvl="3" marL="1828800" rtl="0" algn="l">
              <a:lnSpc>
                <a:spcPct val="90000"/>
              </a:lnSpc>
              <a:spcBef>
                <a:spcPts val="1000"/>
              </a:spcBef>
              <a:spcAft>
                <a:spcPts val="0"/>
              </a:spcAft>
              <a:buClr>
                <a:srgbClr val="000000"/>
              </a:buClr>
              <a:buSzPts val="1600"/>
              <a:buFont typeface="Arial"/>
              <a:buNone/>
              <a:defRPr sz="1600"/>
            </a:lvl4pPr>
            <a:lvl5pPr indent="-228600" lvl="4" marL="2286000" rtl="0" algn="l">
              <a:lnSpc>
                <a:spcPct val="90000"/>
              </a:lnSpc>
              <a:spcBef>
                <a:spcPts val="1000"/>
              </a:spcBef>
              <a:spcAft>
                <a:spcPts val="0"/>
              </a:spcAft>
              <a:buClr>
                <a:srgbClr val="000000"/>
              </a:buClr>
              <a:buSzPts val="1600"/>
              <a:buFont typeface="Arial"/>
              <a:buNone/>
              <a:defRPr sz="1600"/>
            </a:lvl5pPr>
            <a:lvl6pPr indent="-342900" lvl="5" marL="2743200" rtl="0" algn="l">
              <a:lnSpc>
                <a:spcPct val="90000"/>
              </a:lnSpc>
              <a:spcBef>
                <a:spcPts val="1000"/>
              </a:spcBef>
              <a:spcAft>
                <a:spcPts val="0"/>
              </a:spcAft>
              <a:buClr>
                <a:srgbClr val="000000"/>
              </a:buClr>
              <a:buSzPts val="1800"/>
              <a:buChar char="•"/>
              <a:defRPr/>
            </a:lvl6pPr>
            <a:lvl7pPr indent="-342900" lvl="6" marL="3200400" rtl="0" algn="l">
              <a:lnSpc>
                <a:spcPct val="90000"/>
              </a:lnSpc>
              <a:spcBef>
                <a:spcPts val="1000"/>
              </a:spcBef>
              <a:spcAft>
                <a:spcPts val="0"/>
              </a:spcAft>
              <a:buClr>
                <a:srgbClr val="000000"/>
              </a:buClr>
              <a:buSzPts val="1800"/>
              <a:buChar char="•"/>
              <a:defRPr/>
            </a:lvl7pPr>
            <a:lvl8pPr indent="-342900" lvl="7" marL="3657600" rtl="0" algn="l">
              <a:lnSpc>
                <a:spcPct val="90000"/>
              </a:lnSpc>
              <a:spcBef>
                <a:spcPts val="1000"/>
              </a:spcBef>
              <a:spcAft>
                <a:spcPts val="0"/>
              </a:spcAft>
              <a:buClr>
                <a:srgbClr val="000000"/>
              </a:buClr>
              <a:buSzPts val="1800"/>
              <a:buChar char="•"/>
              <a:defRPr/>
            </a:lvl8pPr>
            <a:lvl9pPr indent="-342900" lvl="8" marL="4114800" rtl="0" algn="l">
              <a:lnSpc>
                <a:spcPct val="90000"/>
              </a:lnSpc>
              <a:spcBef>
                <a:spcPts val="1000"/>
              </a:spcBef>
              <a:spcAft>
                <a:spcPts val="0"/>
              </a:spcAft>
              <a:buClr>
                <a:srgbClr val="000000"/>
              </a:buClr>
              <a:buSzPts val="1800"/>
              <a:buChar char="•"/>
              <a:defRPr/>
            </a:lvl9pPr>
          </a:lstStyle>
          <a:p/>
        </p:txBody>
      </p:sp>
      <p:sp>
        <p:nvSpPr>
          <p:cNvPr id="89" name="Google Shape;89;p22"/>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rtl="0" algn="r">
              <a:lnSpc>
                <a:spcPct val="100000"/>
              </a:lnSpc>
              <a:spcBef>
                <a:spcPts val="0"/>
              </a:spcBef>
              <a:spcAft>
                <a:spcPts val="0"/>
              </a:spcAft>
              <a:buClr>
                <a:srgbClr val="888888"/>
              </a:buClr>
              <a:buSzPts val="1200"/>
              <a:buFont typeface="Arial"/>
              <a:buNone/>
              <a:defRPr sz="1200">
                <a:solidFill>
                  <a:srgbClr val="888888"/>
                </a:solidFill>
              </a:defRPr>
            </a:lvl1pPr>
            <a:lvl2pPr indent="0" lvl="1" marL="0" rtl="0" algn="r">
              <a:lnSpc>
                <a:spcPct val="100000"/>
              </a:lnSpc>
              <a:spcBef>
                <a:spcPts val="0"/>
              </a:spcBef>
              <a:spcAft>
                <a:spcPts val="0"/>
              </a:spcAft>
              <a:buClr>
                <a:srgbClr val="888888"/>
              </a:buClr>
              <a:buSzPts val="1200"/>
              <a:buFont typeface="Arial"/>
              <a:buNone/>
              <a:defRPr sz="1200">
                <a:solidFill>
                  <a:srgbClr val="888888"/>
                </a:solidFill>
              </a:defRPr>
            </a:lvl2pPr>
            <a:lvl3pPr indent="0" lvl="2" marL="0" rtl="0" algn="r">
              <a:lnSpc>
                <a:spcPct val="100000"/>
              </a:lnSpc>
              <a:spcBef>
                <a:spcPts val="0"/>
              </a:spcBef>
              <a:spcAft>
                <a:spcPts val="0"/>
              </a:spcAft>
              <a:buClr>
                <a:srgbClr val="888888"/>
              </a:buClr>
              <a:buSzPts val="1200"/>
              <a:buFont typeface="Arial"/>
              <a:buNone/>
              <a:defRPr sz="1200">
                <a:solidFill>
                  <a:srgbClr val="888888"/>
                </a:solidFill>
              </a:defRPr>
            </a:lvl3pPr>
            <a:lvl4pPr indent="0" lvl="3" marL="0" rtl="0" algn="r">
              <a:lnSpc>
                <a:spcPct val="100000"/>
              </a:lnSpc>
              <a:spcBef>
                <a:spcPts val="0"/>
              </a:spcBef>
              <a:spcAft>
                <a:spcPts val="0"/>
              </a:spcAft>
              <a:buClr>
                <a:srgbClr val="888888"/>
              </a:buClr>
              <a:buSzPts val="1200"/>
              <a:buFont typeface="Arial"/>
              <a:buNone/>
              <a:defRPr sz="1200">
                <a:solidFill>
                  <a:srgbClr val="888888"/>
                </a:solidFill>
              </a:defRPr>
            </a:lvl4pPr>
            <a:lvl5pPr indent="0" lvl="4" marL="0" rtl="0" algn="r">
              <a:lnSpc>
                <a:spcPct val="100000"/>
              </a:lnSpc>
              <a:spcBef>
                <a:spcPts val="0"/>
              </a:spcBef>
              <a:spcAft>
                <a:spcPts val="0"/>
              </a:spcAft>
              <a:buClr>
                <a:srgbClr val="888888"/>
              </a:buClr>
              <a:buSzPts val="1200"/>
              <a:buFont typeface="Arial"/>
              <a:buNone/>
              <a:defRPr sz="1200">
                <a:solidFill>
                  <a:srgbClr val="888888"/>
                </a:solidFill>
              </a:defRPr>
            </a:lvl5pPr>
            <a:lvl6pPr indent="0" lvl="5" marL="0" rtl="0" algn="r">
              <a:lnSpc>
                <a:spcPct val="100000"/>
              </a:lnSpc>
              <a:spcBef>
                <a:spcPts val="0"/>
              </a:spcBef>
              <a:spcAft>
                <a:spcPts val="0"/>
              </a:spcAft>
              <a:buClr>
                <a:srgbClr val="888888"/>
              </a:buClr>
              <a:buSzPts val="1200"/>
              <a:buFont typeface="Arial"/>
              <a:buNone/>
              <a:defRPr sz="1200">
                <a:solidFill>
                  <a:srgbClr val="888888"/>
                </a:solidFill>
              </a:defRPr>
            </a:lvl6pPr>
            <a:lvl7pPr indent="0" lvl="6" marL="0" rtl="0" algn="r">
              <a:lnSpc>
                <a:spcPct val="100000"/>
              </a:lnSpc>
              <a:spcBef>
                <a:spcPts val="0"/>
              </a:spcBef>
              <a:spcAft>
                <a:spcPts val="0"/>
              </a:spcAft>
              <a:buClr>
                <a:srgbClr val="888888"/>
              </a:buClr>
              <a:buSzPts val="1200"/>
              <a:buFont typeface="Arial"/>
              <a:buNone/>
              <a:defRPr sz="1200">
                <a:solidFill>
                  <a:srgbClr val="888888"/>
                </a:solidFill>
              </a:defRPr>
            </a:lvl7pPr>
            <a:lvl8pPr indent="0" lvl="7" marL="0" rtl="0" algn="r">
              <a:lnSpc>
                <a:spcPct val="100000"/>
              </a:lnSpc>
              <a:spcBef>
                <a:spcPts val="0"/>
              </a:spcBef>
              <a:spcAft>
                <a:spcPts val="0"/>
              </a:spcAft>
              <a:buClr>
                <a:srgbClr val="888888"/>
              </a:buClr>
              <a:buSzPts val="1200"/>
              <a:buFont typeface="Arial"/>
              <a:buNone/>
              <a:defRPr sz="1200">
                <a:solidFill>
                  <a:srgbClr val="888888"/>
                </a:solidFill>
              </a:defRPr>
            </a:lvl8pPr>
            <a:lvl9pPr indent="0" lvl="8" marL="0" rtl="0" algn="r">
              <a:lnSpc>
                <a:spcPct val="100000"/>
              </a:lnSpc>
              <a:spcBef>
                <a:spcPts val="0"/>
              </a:spcBef>
              <a:spcAft>
                <a:spcPts val="0"/>
              </a:spcAft>
              <a:buClr>
                <a:srgbClr val="888888"/>
              </a:buClr>
              <a:buSzPts val="1200"/>
              <a:buFont typeface="Arial"/>
              <a:buNone/>
              <a:defRPr sz="1200">
                <a:solidFill>
                  <a:srgbClr val="888888"/>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0"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Char char="●"/>
              <a:defRPr sz="1800">
                <a:solidFill>
                  <a:schemeClr val="dk2"/>
                </a:solidFill>
              </a:defRPr>
            </a:lvl1pPr>
            <a:lvl2pPr indent="-317500" lvl="1" marL="914400" rtl="0">
              <a:lnSpc>
                <a:spcPct val="115000"/>
              </a:lnSpc>
              <a:spcBef>
                <a:spcPts val="0"/>
              </a:spcBef>
              <a:spcAft>
                <a:spcPts val="0"/>
              </a:spcAft>
              <a:buClr>
                <a:schemeClr val="dk2"/>
              </a:buClr>
              <a:buSzPts val="1400"/>
              <a:buChar char="○"/>
              <a:defRPr>
                <a:solidFill>
                  <a:schemeClr val="dk2"/>
                </a:solidFill>
              </a:defRPr>
            </a:lvl2pPr>
            <a:lvl3pPr indent="-317500" lvl="2" marL="1371600" rtl="0">
              <a:lnSpc>
                <a:spcPct val="115000"/>
              </a:lnSpc>
              <a:spcBef>
                <a:spcPts val="0"/>
              </a:spcBef>
              <a:spcAft>
                <a:spcPts val="0"/>
              </a:spcAft>
              <a:buClr>
                <a:schemeClr val="dk2"/>
              </a:buClr>
              <a:buSzPts val="1400"/>
              <a:buChar char="■"/>
              <a:defRPr>
                <a:solidFill>
                  <a:schemeClr val="dk2"/>
                </a:solidFill>
              </a:defRPr>
            </a:lvl3pPr>
            <a:lvl4pPr indent="-317500" lvl="3" marL="1828800" rtl="0">
              <a:lnSpc>
                <a:spcPct val="115000"/>
              </a:lnSpc>
              <a:spcBef>
                <a:spcPts val="0"/>
              </a:spcBef>
              <a:spcAft>
                <a:spcPts val="0"/>
              </a:spcAft>
              <a:buClr>
                <a:schemeClr val="dk2"/>
              </a:buClr>
              <a:buSzPts val="1400"/>
              <a:buChar char="●"/>
              <a:defRPr>
                <a:solidFill>
                  <a:schemeClr val="dk2"/>
                </a:solidFill>
              </a:defRPr>
            </a:lvl4pPr>
            <a:lvl5pPr indent="-317500" lvl="4" marL="2286000" rtl="0">
              <a:lnSpc>
                <a:spcPct val="115000"/>
              </a:lnSpc>
              <a:spcBef>
                <a:spcPts val="0"/>
              </a:spcBef>
              <a:spcAft>
                <a:spcPts val="0"/>
              </a:spcAft>
              <a:buClr>
                <a:schemeClr val="dk2"/>
              </a:buClr>
              <a:buSzPts val="1400"/>
              <a:buChar char="○"/>
              <a:defRPr>
                <a:solidFill>
                  <a:schemeClr val="dk2"/>
                </a:solidFill>
              </a:defRPr>
            </a:lvl5pPr>
            <a:lvl6pPr indent="-317500" lvl="5" marL="2743200" rtl="0">
              <a:lnSpc>
                <a:spcPct val="115000"/>
              </a:lnSpc>
              <a:spcBef>
                <a:spcPts val="0"/>
              </a:spcBef>
              <a:spcAft>
                <a:spcPts val="0"/>
              </a:spcAft>
              <a:buClr>
                <a:schemeClr val="dk2"/>
              </a:buClr>
              <a:buSzPts val="1400"/>
              <a:buChar char="■"/>
              <a:defRPr>
                <a:solidFill>
                  <a:schemeClr val="dk2"/>
                </a:solidFill>
              </a:defRPr>
            </a:lvl6pPr>
            <a:lvl7pPr indent="-317500" lvl="6" marL="3200400" rtl="0">
              <a:lnSpc>
                <a:spcPct val="115000"/>
              </a:lnSpc>
              <a:spcBef>
                <a:spcPts val="0"/>
              </a:spcBef>
              <a:spcAft>
                <a:spcPts val="0"/>
              </a:spcAft>
              <a:buClr>
                <a:schemeClr val="dk2"/>
              </a:buClr>
              <a:buSzPts val="1400"/>
              <a:buChar char="●"/>
              <a:defRPr>
                <a:solidFill>
                  <a:schemeClr val="dk2"/>
                </a:solidFill>
              </a:defRPr>
            </a:lvl7pPr>
            <a:lvl8pPr indent="-317500" lvl="7" marL="3657600" rtl="0">
              <a:lnSpc>
                <a:spcPct val="115000"/>
              </a:lnSpc>
              <a:spcBef>
                <a:spcPts val="0"/>
              </a:spcBef>
              <a:spcAft>
                <a:spcPts val="0"/>
              </a:spcAft>
              <a:buClr>
                <a:schemeClr val="dk2"/>
              </a:buClr>
              <a:buSzPts val="1400"/>
              <a:buChar char="○"/>
              <a:defRPr>
                <a:solidFill>
                  <a:schemeClr val="dk2"/>
                </a:solidFill>
              </a:defRPr>
            </a:lvl8pPr>
            <a:lvl9pPr indent="-317500" lvl="8" marL="4114800" rtl="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defRPr>
            </a:lvl1pPr>
            <a:lvl2pPr lvl="1" rtl="0" algn="r">
              <a:buNone/>
              <a:defRPr sz="1000">
                <a:solidFill>
                  <a:schemeClr val="dk2"/>
                </a:solidFill>
              </a:defRPr>
            </a:lvl2pPr>
            <a:lvl3pPr lvl="2" rtl="0" algn="r">
              <a:buNone/>
              <a:defRPr sz="1000">
                <a:solidFill>
                  <a:schemeClr val="dk2"/>
                </a:solidFill>
              </a:defRPr>
            </a:lvl3pPr>
            <a:lvl4pPr lvl="3" rtl="0" algn="r">
              <a:buNone/>
              <a:defRPr sz="1000">
                <a:solidFill>
                  <a:schemeClr val="dk2"/>
                </a:solidFill>
              </a:defRPr>
            </a:lvl4pPr>
            <a:lvl5pPr lvl="4" rtl="0" algn="r">
              <a:buNone/>
              <a:defRPr sz="1000">
                <a:solidFill>
                  <a:schemeClr val="dk2"/>
                </a:solidFill>
              </a:defRPr>
            </a:lvl5pPr>
            <a:lvl6pPr lvl="5" rtl="0" algn="r">
              <a:buNone/>
              <a:defRPr sz="1000">
                <a:solidFill>
                  <a:schemeClr val="dk2"/>
                </a:solidFill>
              </a:defRPr>
            </a:lvl6pPr>
            <a:lvl7pPr lvl="6" rtl="0" algn="r">
              <a:buNone/>
              <a:defRPr sz="1000">
                <a:solidFill>
                  <a:schemeClr val="dk2"/>
                </a:solidFill>
              </a:defRPr>
            </a:lvl7pPr>
            <a:lvl8pPr lvl="7" rtl="0" algn="r">
              <a:buNone/>
              <a:defRPr sz="1000">
                <a:solidFill>
                  <a:schemeClr val="dk2"/>
                </a:solidFill>
              </a:defRPr>
            </a:lvl8pPr>
            <a:lvl9pPr lvl="8" rtl="0"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102392"/>
            <a:ext cx="7886700" cy="994200"/>
          </a:xfrm>
          <a:prstGeom prst="rect">
            <a:avLst/>
          </a:prstGeom>
          <a:noFill/>
          <a:ln>
            <a:noFill/>
          </a:ln>
        </p:spPr>
        <p:txBody>
          <a:bodyPr anchorCtr="0" anchor="ctr" bIns="45700" lIns="45700" spcFirstLastPara="1" rIns="45700" wrap="square" tIns="45700">
            <a:normAutofit/>
          </a:bodyPr>
          <a:lstStyle>
            <a:lvl1pPr lvl="0"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1pPr>
            <a:lvl2pPr lvl="1"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2pPr>
            <a:lvl3pPr lvl="2"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3pPr>
            <a:lvl4pPr lvl="3"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4pPr>
            <a:lvl5pPr lvl="4"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5pPr>
            <a:lvl6pPr lvl="5"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6pPr>
            <a:lvl7pPr lvl="6"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7pPr>
            <a:lvl8pPr lvl="7"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8pPr>
            <a:lvl9pPr lvl="8" marR="0" rtl="0" algn="l">
              <a:lnSpc>
                <a:spcPct val="90000"/>
              </a:lnSpc>
              <a:spcBef>
                <a:spcPts val="0"/>
              </a:spcBef>
              <a:spcAft>
                <a:spcPts val="0"/>
              </a:spcAft>
              <a:buClr>
                <a:srgbClr val="000000"/>
              </a:buClr>
              <a:buSzPts val="4000"/>
              <a:buFont typeface="Arial"/>
              <a:buNone/>
              <a:defRPr b="0" i="0" sz="4000" u="none" cap="none" strike="noStrike">
                <a:solidFill>
                  <a:srgbClr val="000000"/>
                </a:solidFill>
                <a:latin typeface="Arial"/>
                <a:ea typeface="Arial"/>
                <a:cs typeface="Arial"/>
                <a:sym typeface="Arial"/>
              </a:defRPr>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45700" lIns="45700" spcFirstLastPara="1" rIns="45700" wrap="square" tIns="45700">
            <a:normAutofit/>
          </a:bodyPr>
          <a:lstStyle>
            <a:lvl1pPr indent="-406400" lvl="0" marL="457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1pPr>
            <a:lvl2pPr indent="-406400" lvl="1" marL="914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2pPr>
            <a:lvl3pPr indent="-406400" lvl="2" marL="1371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3pPr>
            <a:lvl4pPr indent="-406400" lvl="3" marL="1828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4pPr>
            <a:lvl5pPr indent="-406400" lvl="4" marL="22860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5pPr>
            <a:lvl6pPr indent="-406400" lvl="5" marL="27432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6pPr>
            <a:lvl7pPr indent="-406400" lvl="6" marL="32004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7pPr>
            <a:lvl8pPr indent="-406400" lvl="7" marL="36576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8pPr>
            <a:lvl9pPr indent="-406400" lvl="8" marL="4114800" marR="0" rtl="0" algn="l">
              <a:lnSpc>
                <a:spcPct val="90000"/>
              </a:lnSpc>
              <a:spcBef>
                <a:spcPts val="1000"/>
              </a:spcBef>
              <a:spcAft>
                <a:spcPts val="0"/>
              </a:spcAft>
              <a:buClr>
                <a:srgbClr val="000000"/>
              </a:buClr>
              <a:buSzPts val="2800"/>
              <a:buFont typeface="Arial"/>
              <a:buChar char="•"/>
              <a:defRPr b="0" i="0" sz="2800" u="none" cap="none" strike="noStrike">
                <a:solidFill>
                  <a:srgbClr val="000000"/>
                </a:solidFill>
                <a:latin typeface="Arial"/>
                <a:ea typeface="Arial"/>
                <a:cs typeface="Arial"/>
                <a:sym typeface="Arial"/>
              </a:defRPr>
            </a:lvl9pPr>
          </a:lstStyle>
          <a:p/>
        </p:txBody>
      </p:sp>
      <p:sp>
        <p:nvSpPr>
          <p:cNvPr id="53" name="Google Shape;53;p13"/>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lvl1pPr indent="0" lvl="0"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888888"/>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3"/>
          <p:cNvSpPr txBox="1"/>
          <p:nvPr>
            <p:ph idx="4294967295" type="ctrTitle"/>
          </p:nvPr>
        </p:nvSpPr>
        <p:spPr>
          <a:xfrm>
            <a:off x="1042552" y="921327"/>
            <a:ext cx="7206675" cy="1387033"/>
          </a:xfrm>
          <a:prstGeom prst="rect">
            <a:avLst/>
          </a:prstGeom>
          <a:noFill/>
          <a:ln>
            <a:noFill/>
          </a:ln>
        </p:spPr>
        <p:txBody>
          <a:bodyPr anchorCtr="0" anchor="b" bIns="45700" lIns="45700" spcFirstLastPara="1" rIns="45700" wrap="square" tIns="45700">
            <a:normAutofit/>
          </a:bodyPr>
          <a:lstStyle/>
          <a:p>
            <a:pPr indent="0" lvl="0" marL="0" marR="0" rtl="0" algn="ctr">
              <a:lnSpc>
                <a:spcPct val="90000"/>
              </a:lnSpc>
              <a:spcBef>
                <a:spcPts val="0"/>
              </a:spcBef>
              <a:spcAft>
                <a:spcPts val="0"/>
              </a:spcAft>
              <a:buClr>
                <a:srgbClr val="000000"/>
              </a:buClr>
              <a:buSzPts val="3000"/>
              <a:buFont typeface="Arial"/>
              <a:buNone/>
            </a:pPr>
            <a:r>
              <a:rPr b="1" i="0" lang="en" sz="3000" u="none" cap="none" strike="noStrike">
                <a:solidFill>
                  <a:srgbClr val="000000"/>
                </a:solidFill>
                <a:latin typeface="Arial"/>
                <a:ea typeface="Arial"/>
                <a:cs typeface="Arial"/>
                <a:sym typeface="Arial"/>
              </a:rPr>
              <a:t>Hearing their Voices: A Qualitative Exploration of Survivor Perspectives on Human Trafficking Risk and Prevention in Canada</a:t>
            </a:r>
            <a:endParaRPr/>
          </a:p>
        </p:txBody>
      </p:sp>
      <p:sp>
        <p:nvSpPr>
          <p:cNvPr id="95" name="Google Shape;95;p23"/>
          <p:cNvSpPr txBox="1"/>
          <p:nvPr>
            <p:ph idx="4294967295" type="subTitle"/>
          </p:nvPr>
        </p:nvSpPr>
        <p:spPr>
          <a:xfrm>
            <a:off x="1216889" y="2835140"/>
            <a:ext cx="6858001" cy="1993169"/>
          </a:xfrm>
          <a:prstGeom prst="rect">
            <a:avLst/>
          </a:prstGeom>
          <a:noFill/>
          <a:ln>
            <a:noFill/>
          </a:ln>
        </p:spPr>
        <p:txBody>
          <a:bodyPr anchorCtr="0" anchor="t" bIns="45700" lIns="45700" spcFirstLastPara="1" rIns="45700" wrap="square" tIns="45700">
            <a:normAutofit/>
          </a:bodyPr>
          <a:lstStyle/>
          <a:p>
            <a:pPr indent="0" lvl="0" marL="0" marR="0" rtl="0" algn="ctr">
              <a:lnSpc>
                <a:spcPct val="72000"/>
              </a:lnSpc>
              <a:spcBef>
                <a:spcPts val="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Marlene Santin</a:t>
            </a:r>
            <a:endParaRPr b="0" i="0" sz="2200" u="none" cap="none" strike="noStrike">
              <a:solidFill>
                <a:srgbClr val="000000"/>
              </a:solidFill>
              <a:latin typeface="Arial"/>
              <a:ea typeface="Arial"/>
              <a:cs typeface="Arial"/>
              <a:sym typeface="Arial"/>
            </a:endParaRPr>
          </a:p>
          <a:p>
            <a:pPr indent="0" lvl="0" marL="0" marR="0" rtl="0" algn="ctr">
              <a:lnSpc>
                <a:spcPct val="72000"/>
              </a:lnSpc>
              <a:spcBef>
                <a:spcPts val="80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Jasmine Do </a:t>
            </a:r>
            <a:endParaRPr b="0" i="0" sz="2200" u="none" cap="none" strike="noStrike">
              <a:solidFill>
                <a:srgbClr val="000000"/>
              </a:solidFill>
              <a:latin typeface="Arial"/>
              <a:ea typeface="Arial"/>
              <a:cs typeface="Arial"/>
              <a:sym typeface="Arial"/>
            </a:endParaRPr>
          </a:p>
          <a:p>
            <a:pPr indent="0" lvl="0" marL="0" marR="0" rtl="0" algn="ctr">
              <a:lnSpc>
                <a:spcPct val="72000"/>
              </a:lnSpc>
              <a:spcBef>
                <a:spcPts val="80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Julie Dempsey </a:t>
            </a:r>
            <a:endParaRPr b="0" i="0" sz="2200" u="none" cap="none" strike="noStrike">
              <a:solidFill>
                <a:srgbClr val="000000"/>
              </a:solidFill>
              <a:latin typeface="Arial"/>
              <a:ea typeface="Arial"/>
              <a:cs typeface="Arial"/>
              <a:sym typeface="Arial"/>
            </a:endParaRPr>
          </a:p>
          <a:p>
            <a:pPr indent="0" lvl="0" marL="0" marR="0" rtl="0" algn="ctr">
              <a:lnSpc>
                <a:spcPct val="72000"/>
              </a:lnSpc>
              <a:spcBef>
                <a:spcPts val="80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Sheridan College</a:t>
            </a:r>
            <a:endParaRPr b="0" i="0" sz="2200" u="none" cap="none" strike="noStrike">
              <a:solidFill>
                <a:srgbClr val="000000"/>
              </a:solidFill>
              <a:latin typeface="Arial"/>
              <a:ea typeface="Arial"/>
              <a:cs typeface="Arial"/>
              <a:sym typeface="Arial"/>
            </a:endParaRPr>
          </a:p>
          <a:p>
            <a:pPr indent="0" lvl="0" marL="0" marR="0" rtl="0" algn="ctr">
              <a:lnSpc>
                <a:spcPct val="72000"/>
              </a:lnSpc>
              <a:spcBef>
                <a:spcPts val="80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 Sheridan Creates </a:t>
            </a:r>
            <a:endParaRPr b="0" i="0" sz="2200" u="none" cap="none" strike="noStrike">
              <a:solidFill>
                <a:srgbClr val="000000"/>
              </a:solidFill>
              <a:latin typeface="Arial"/>
              <a:ea typeface="Arial"/>
              <a:cs typeface="Arial"/>
              <a:sym typeface="Arial"/>
            </a:endParaRPr>
          </a:p>
          <a:p>
            <a:pPr indent="0" lvl="0" marL="0" marR="0" rtl="0" algn="ctr">
              <a:lnSpc>
                <a:spcPct val="72000"/>
              </a:lnSpc>
              <a:spcBef>
                <a:spcPts val="800"/>
              </a:spcBef>
              <a:spcAft>
                <a:spcPts val="0"/>
              </a:spcAft>
              <a:buClr>
                <a:srgbClr val="000000"/>
              </a:buClr>
              <a:buSzPts val="2000"/>
              <a:buFont typeface="Arial"/>
              <a:buNone/>
            </a:pPr>
            <a:r>
              <a:rPr b="0" i="0" lang="en" sz="2000" u="none" cap="none" strike="noStrike">
                <a:solidFill>
                  <a:srgbClr val="000000"/>
                </a:solidFill>
                <a:latin typeface="Arial"/>
                <a:ea typeface="Arial"/>
                <a:cs typeface="Arial"/>
                <a:sym typeface="Arial"/>
              </a:rPr>
              <a:t>October 2022</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2"/>
          <p:cNvSpPr txBox="1"/>
          <p:nvPr>
            <p:ph type="title"/>
          </p:nvPr>
        </p:nvSpPr>
        <p:spPr>
          <a:xfrm>
            <a:off x="628650" y="13691"/>
            <a:ext cx="7886700" cy="580113"/>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3400"/>
              <a:buFont typeface="Arial"/>
              <a:buNone/>
            </a:pPr>
            <a:r>
              <a:rPr lang="en" sz="3400"/>
              <a:t>Emerging Themes </a:t>
            </a:r>
            <a:endParaRPr/>
          </a:p>
        </p:txBody>
      </p:sp>
      <p:graphicFrame>
        <p:nvGraphicFramePr>
          <p:cNvPr id="157" name="Google Shape;157;p32"/>
          <p:cNvGraphicFramePr/>
          <p:nvPr/>
        </p:nvGraphicFramePr>
        <p:xfrm>
          <a:off x="324778" y="593803"/>
          <a:ext cx="3000000" cy="3000000"/>
        </p:xfrm>
        <a:graphic>
          <a:graphicData uri="http://schemas.openxmlformats.org/drawingml/2006/table">
            <a:tbl>
              <a:tblPr bandRow="1" firstRow="1">
                <a:noFill/>
                <a:tableStyleId>{EDFB061B-E427-4FEF-B5FC-3E1A80196FE7}</a:tableStyleId>
              </a:tblPr>
              <a:tblGrid>
                <a:gridCol w="2071350"/>
                <a:gridCol w="2744600"/>
                <a:gridCol w="3678500"/>
              </a:tblGrid>
              <a:tr h="278125">
                <a:tc>
                  <a:txBody>
                    <a:bodyPr/>
                    <a:lstStyle/>
                    <a:p>
                      <a:pPr indent="0" lvl="0" marL="0" marR="0" rtl="0" algn="l">
                        <a:lnSpc>
                          <a:spcPct val="100000"/>
                        </a:lnSpc>
                        <a:spcBef>
                          <a:spcPts val="0"/>
                        </a:spcBef>
                        <a:spcAft>
                          <a:spcPts val="0"/>
                        </a:spcAft>
                        <a:buClr>
                          <a:srgbClr val="000000"/>
                        </a:buClr>
                        <a:buSzPts val="1300"/>
                        <a:buFont typeface="Calibri"/>
                        <a:buNone/>
                      </a:pPr>
                      <a:r>
                        <a:rPr b="1" lang="en" sz="1300" u="none" cap="none" strike="noStrike">
                          <a:solidFill>
                            <a:schemeClr val="dk1"/>
                          </a:solidFill>
                        </a:rPr>
                        <a:t>Themes</a:t>
                      </a:r>
                      <a:endParaRPr sz="1100">
                        <a:solidFill>
                          <a:schemeClr val="dk1"/>
                        </a:solidFill>
                      </a:endParaRPr>
                    </a:p>
                  </a:txBody>
                  <a:tcPr marT="34300" marB="34300" marR="45725" marL="45725">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1300"/>
                        <a:buFont typeface="Calibri"/>
                        <a:buNone/>
                      </a:pPr>
                      <a:r>
                        <a:rPr b="1" lang="en" sz="1300" u="none" cap="none" strike="noStrike">
                          <a:solidFill>
                            <a:schemeClr val="dk1"/>
                          </a:solidFill>
                        </a:rPr>
                        <a:t>Sub-Themes </a:t>
                      </a:r>
                      <a:endParaRPr sz="1100">
                        <a:solidFill>
                          <a:schemeClr val="dk1"/>
                        </a:solidFill>
                      </a:endParaRPr>
                    </a:p>
                  </a:txBody>
                  <a:tcPr marT="34300" marB="34300" marR="45725" marL="457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c>
                  <a:txBody>
                    <a:bodyPr/>
                    <a:lstStyle/>
                    <a:p>
                      <a:pPr indent="0" lvl="0" marL="0" marR="0" rtl="0" algn="l">
                        <a:lnSpc>
                          <a:spcPct val="100000"/>
                        </a:lnSpc>
                        <a:spcBef>
                          <a:spcPts val="0"/>
                        </a:spcBef>
                        <a:spcAft>
                          <a:spcPts val="0"/>
                        </a:spcAft>
                        <a:buClr>
                          <a:srgbClr val="000000"/>
                        </a:buClr>
                        <a:buSzPts val="1300"/>
                        <a:buFont typeface="Calibri"/>
                        <a:buNone/>
                      </a:pPr>
                      <a:r>
                        <a:rPr b="1" lang="en" sz="1300" u="none" cap="none" strike="noStrike">
                          <a:solidFill>
                            <a:schemeClr val="dk1"/>
                          </a:solidFill>
                        </a:rPr>
                        <a:t>Examples </a:t>
                      </a:r>
                      <a:endParaRPr sz="1100">
                        <a:solidFill>
                          <a:schemeClr val="dk1"/>
                        </a:solidFill>
                      </a:endParaRPr>
                    </a:p>
                  </a:txBody>
                  <a:tcPr marT="34300" marB="34300" marR="45725" marL="45725">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2F2F2"/>
                    </a:solidFill>
                  </a:tcPr>
                </a:tc>
              </a:tr>
              <a:tr h="228600">
                <a:tc rowSpan="4">
                  <a:txBody>
                    <a:bodyPr/>
                    <a:lstStyle/>
                    <a:p>
                      <a:pPr indent="0" lvl="0" marL="0" marR="0" rtl="0" algn="l">
                        <a:lnSpc>
                          <a:spcPct val="100000"/>
                        </a:lnSpc>
                        <a:spcBef>
                          <a:spcPts val="0"/>
                        </a:spcBef>
                        <a:spcAft>
                          <a:spcPts val="0"/>
                        </a:spcAft>
                        <a:buClr>
                          <a:schemeClr val="dk1"/>
                        </a:buClr>
                        <a:buSzPts val="1300"/>
                        <a:buFont typeface="Calibri"/>
                        <a:buNone/>
                      </a:pPr>
                      <a:r>
                        <a:rPr b="1" lang="en" sz="1300" u="none" cap="none" strike="noStrike"/>
                        <a:t>Survivor Experiences </a:t>
                      </a:r>
                      <a:endParaRPr sz="1100"/>
                    </a:p>
                  </a:txBody>
                  <a:tcPr marT="34300" marB="34300" marR="45725" marL="45725">
                    <a:lnL cap="flat" cmpd="sng" w="2857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Family Relationships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Dysfunction, Abandonment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28600">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Trafficking Experience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Luring, Grooming, Gaslighting, Trauma Bonds, Mentoring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5102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Power and Hegemony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Romeo Pimps, Gorilla Pimps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7812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Victim Rejection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Shame, Humiliation, Dirty, Diseased</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r>
              <a:tr h="278125">
                <a:tc rowSpan="4">
                  <a:txBody>
                    <a:bodyPr/>
                    <a:lstStyle/>
                    <a:p>
                      <a:pPr indent="0" lvl="0" marL="0" marR="0" rtl="0" algn="l">
                        <a:lnSpc>
                          <a:spcPct val="100000"/>
                        </a:lnSpc>
                        <a:spcBef>
                          <a:spcPts val="0"/>
                        </a:spcBef>
                        <a:spcAft>
                          <a:spcPts val="0"/>
                        </a:spcAft>
                        <a:buClr>
                          <a:schemeClr val="dk1"/>
                        </a:buClr>
                        <a:buSzPts val="1300"/>
                        <a:buFont typeface="Calibri"/>
                        <a:buNone/>
                      </a:pPr>
                      <a:r>
                        <a:rPr b="1" lang="en" sz="1300" u="none" cap="none" strike="noStrike"/>
                        <a:t>Human Trafficking Prevention </a:t>
                      </a:r>
                      <a:endParaRPr sz="1100"/>
                    </a:p>
                  </a:txBody>
                  <a:tcPr marT="34300" marB="34300" marR="45725" marL="45725">
                    <a:lnL cap="flat" cmpd="sng" w="2857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Education and Awareness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Training, Signs and Signals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44877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Socioeconomic Factors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Homelessness, Social Welfare, Covid-19 Pandemic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7812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Survivor Empowerment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Survivor-centered Solutions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139050">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Technology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Dating Websites (Tinder), Music Industry, TikTok, Facebook, Instagram,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r>
              <a:tr h="139050">
                <a:tc rowSpan="3">
                  <a:txBody>
                    <a:bodyPr/>
                    <a:lstStyle/>
                    <a:p>
                      <a:pPr indent="0" lvl="0" marL="0" marR="0" rtl="0" algn="l">
                        <a:lnSpc>
                          <a:spcPct val="100000"/>
                        </a:lnSpc>
                        <a:spcBef>
                          <a:spcPts val="0"/>
                        </a:spcBef>
                        <a:spcAft>
                          <a:spcPts val="0"/>
                        </a:spcAft>
                        <a:buClr>
                          <a:schemeClr val="dk1"/>
                        </a:buClr>
                        <a:buSzPts val="1300"/>
                        <a:buFont typeface="Calibri"/>
                        <a:buNone/>
                      </a:pPr>
                      <a:r>
                        <a:rPr b="1" lang="en" sz="1300" u="none" cap="none" strike="noStrike"/>
                        <a:t>Human Trafficking Responses </a:t>
                      </a:r>
                      <a:endParaRPr sz="1100"/>
                    </a:p>
                  </a:txBody>
                  <a:tcPr marT="34300" marB="34300" marR="45725" marL="45725">
                    <a:lnL cap="flat" cmpd="sng" w="28575">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Available Services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Misdirected funding, Inadequate Programs and Services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2857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7812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Government Responses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Dismissive, Ignorance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FFFFF"/>
                    </a:solidFill>
                  </a:tcPr>
                </a:tc>
              </a:tr>
              <a:tr h="278125">
                <a:tc vMerge="1"/>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Police Responses </a:t>
                      </a:r>
                      <a:endParaRPr sz="1100"/>
                    </a:p>
                  </a:txBody>
                  <a:tcPr marT="34300" marB="34300" marR="45725" marL="457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300"/>
                        <a:buFont typeface="Calibri"/>
                        <a:buNone/>
                      </a:pPr>
                      <a:r>
                        <a:rPr lang="en" sz="1300" u="none" cap="none" strike="noStrike"/>
                        <a:t>Dismissive, Oppressive,  marginalization, Discredit </a:t>
                      </a:r>
                      <a:endParaRPr sz="1100"/>
                    </a:p>
                  </a:txBody>
                  <a:tcPr marT="34300" marB="34300" marR="45725" marL="45725">
                    <a:lnL cap="flat" cmpd="sng" w="12700">
                      <a:solidFill>
                        <a:srgbClr val="000000"/>
                      </a:solidFill>
                      <a:prstDash val="solid"/>
                      <a:round/>
                      <a:headEnd len="sm" w="sm" type="none"/>
                      <a:tailEnd len="sm" w="sm" type="none"/>
                    </a:lnL>
                    <a:lnR cap="flat" cmpd="sng" w="2857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28575">
                      <a:solidFill>
                        <a:srgbClr val="000000"/>
                      </a:solidFill>
                      <a:prstDash val="solid"/>
                      <a:round/>
                      <a:headEnd len="sm" w="sm" type="none"/>
                      <a:tailEnd len="sm" w="sm" type="none"/>
                    </a:lnB>
                    <a:solidFill>
                      <a:srgbClr val="FFFFFF"/>
                    </a:solidFill>
                  </a:tcPr>
                </a:tc>
              </a:tr>
            </a:tbl>
          </a:graphicData>
        </a:graphic>
      </p:graphicFrame>
      <p:sp>
        <p:nvSpPr>
          <p:cNvPr id="158" name="Google Shape;158;p32"/>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3"/>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Key Ideas</a:t>
            </a:r>
            <a:r>
              <a:rPr b="0" i="0" lang="en" sz="4000" u="none" cap="none" strike="noStrike">
                <a:solidFill>
                  <a:srgbClr val="000000"/>
                </a:solidFill>
                <a:latin typeface="Arial"/>
                <a:ea typeface="Arial"/>
                <a:cs typeface="Arial"/>
                <a:sym typeface="Arial"/>
              </a:rPr>
              <a:t> </a:t>
            </a:r>
            <a:endParaRPr/>
          </a:p>
        </p:txBody>
      </p:sp>
      <p:sp>
        <p:nvSpPr>
          <p:cNvPr id="164" name="Google Shape;164;p33"/>
          <p:cNvSpPr txBox="1"/>
          <p:nvPr>
            <p:ph idx="1" type="body"/>
          </p:nvPr>
        </p:nvSpPr>
        <p:spPr>
          <a:xfrm>
            <a:off x="883870" y="994164"/>
            <a:ext cx="7079100" cy="3848100"/>
          </a:xfrm>
          <a:prstGeom prst="rect">
            <a:avLst/>
          </a:prstGeom>
          <a:noFill/>
          <a:ln>
            <a:noFill/>
          </a:ln>
        </p:spPr>
        <p:txBody>
          <a:bodyPr anchorCtr="0" anchor="t" bIns="45700" lIns="45700" spcFirstLastPara="1" rIns="45700" wrap="square" tIns="45700">
            <a:noAutofit/>
          </a:bodyPr>
          <a:lstStyle/>
          <a:p>
            <a:pPr indent="-158750" lvl="0" marL="228600" rtl="0" algn="l">
              <a:lnSpc>
                <a:spcPct val="90000"/>
              </a:lnSpc>
              <a:spcBef>
                <a:spcPts val="0"/>
              </a:spcBef>
              <a:spcAft>
                <a:spcPts val="0"/>
              </a:spcAft>
              <a:buClr>
                <a:srgbClr val="000000"/>
              </a:buClr>
              <a:buSzPts val="1700"/>
              <a:buChar char="•"/>
            </a:pPr>
            <a:r>
              <a:rPr lang="en" sz="1700"/>
              <a:t>Several themes emerged in this study. </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Institutionalized training of staff to recognize Human Trafficking in the service industry (e.g., hotel and bars) is needed. </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Law enforcement ally-foe paradigm.</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Technology and human trafficking risk. </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A survivor-informed Model of Human Trafficking Victimization </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Methodological fallacies in qualitative research </a:t>
            </a:r>
            <a:endParaRPr sz="1700"/>
          </a:p>
          <a:p>
            <a:pPr indent="-196850" lvl="0" marL="534987" rtl="0" algn="l">
              <a:lnSpc>
                <a:spcPct val="90000"/>
              </a:lnSpc>
              <a:spcBef>
                <a:spcPts val="2400"/>
              </a:spcBef>
              <a:spcAft>
                <a:spcPts val="0"/>
              </a:spcAft>
              <a:buClr>
                <a:srgbClr val="000000"/>
              </a:buClr>
              <a:buSzPts val="900"/>
              <a:buFont typeface="Arial"/>
              <a:buChar char="▪"/>
            </a:pPr>
            <a:r>
              <a:rPr lang="en" sz="1700"/>
              <a:t>Survivor tokenism versus authentic engagement</a:t>
            </a:r>
            <a:endParaRPr sz="1700"/>
          </a:p>
        </p:txBody>
      </p:sp>
      <p:sp>
        <p:nvSpPr>
          <p:cNvPr id="165" name="Google Shape;165;p33"/>
          <p:cNvSpPr txBox="1"/>
          <p:nvPr>
            <p:ph idx="12" type="sldNum"/>
          </p:nvPr>
        </p:nvSpPr>
        <p:spPr>
          <a:xfrm>
            <a:off x="8253005" y="4805090"/>
            <a:ext cx="2622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4"/>
          <p:cNvSpPr txBox="1"/>
          <p:nvPr>
            <p:ph type="title"/>
          </p:nvPr>
        </p:nvSpPr>
        <p:spPr>
          <a:xfrm>
            <a:off x="628650" y="13691"/>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Training and Awareness</a:t>
            </a:r>
            <a:endParaRPr sz="3800"/>
          </a:p>
        </p:txBody>
      </p:sp>
      <p:sp>
        <p:nvSpPr>
          <p:cNvPr id="171" name="Google Shape;171;p34"/>
          <p:cNvSpPr txBox="1"/>
          <p:nvPr>
            <p:ph idx="1" type="body"/>
          </p:nvPr>
        </p:nvSpPr>
        <p:spPr>
          <a:xfrm>
            <a:off x="959005" y="1007864"/>
            <a:ext cx="7225991" cy="3692375"/>
          </a:xfrm>
          <a:prstGeom prst="rect">
            <a:avLst/>
          </a:prstGeom>
          <a:noFill/>
          <a:ln>
            <a:noFill/>
          </a:ln>
        </p:spPr>
        <p:txBody>
          <a:bodyPr anchorCtr="0" anchor="t" bIns="45700" lIns="45700" spcFirstLastPara="1" rIns="45700" wrap="square" tIns="45700">
            <a:noAutofit/>
          </a:bodyPr>
          <a:lstStyle/>
          <a:p>
            <a:pPr indent="-165100" lvl="0" marL="228600" rtl="0" algn="l">
              <a:lnSpc>
                <a:spcPct val="96000"/>
              </a:lnSpc>
              <a:spcBef>
                <a:spcPts val="0"/>
              </a:spcBef>
              <a:spcAft>
                <a:spcPts val="0"/>
              </a:spcAft>
              <a:buClr>
                <a:srgbClr val="000000"/>
              </a:buClr>
              <a:buSzPts val="1000"/>
              <a:buChar char="•"/>
            </a:pPr>
            <a:r>
              <a:rPr lang="en" sz="1800"/>
              <a:t>Industries susceptible to human trafficking activity (e.g., bars, hair salons, hotels, casinos, airlines, bus stations) should receive standardized awareness training delivered by survivors. </a:t>
            </a:r>
            <a:endParaRPr sz="1300"/>
          </a:p>
          <a:p>
            <a:pPr indent="-165100" lvl="0" marL="228600" rtl="0" algn="l">
              <a:lnSpc>
                <a:spcPct val="96000"/>
              </a:lnSpc>
              <a:spcBef>
                <a:spcPts val="2400"/>
              </a:spcBef>
              <a:spcAft>
                <a:spcPts val="0"/>
              </a:spcAft>
              <a:buClr>
                <a:srgbClr val="000000"/>
              </a:buClr>
              <a:buSzPts val="1000"/>
              <a:buChar char="•"/>
            </a:pPr>
            <a:r>
              <a:rPr lang="en" sz="1800"/>
              <a:t>Awareness training should be built into high school curriculum. </a:t>
            </a:r>
            <a:endParaRPr sz="1300"/>
          </a:p>
          <a:p>
            <a:pPr indent="-165100" lvl="0" marL="228600" rtl="0" algn="l">
              <a:lnSpc>
                <a:spcPct val="96000"/>
              </a:lnSpc>
              <a:spcBef>
                <a:spcPts val="2400"/>
              </a:spcBef>
              <a:spcAft>
                <a:spcPts val="0"/>
              </a:spcAft>
              <a:buClr>
                <a:srgbClr val="000000"/>
              </a:buClr>
              <a:buSzPts val="1000"/>
              <a:buChar char="•"/>
            </a:pPr>
            <a:r>
              <a:rPr lang="en" sz="1800"/>
              <a:t>“There was a lot of times where you know, I would go into a hotel and you know, I would say that my traffickers were talking to the people at the front desk. I remember always sitting there like just hoping that someone would notice something. I remember always hoping like sitting there just praying that somebody would call someone and someone would notice something.” </a:t>
            </a:r>
            <a:r>
              <a:rPr b="1" lang="en" sz="1800"/>
              <a:t>Mackenzie, Survivor  </a:t>
            </a:r>
            <a:endParaRPr sz="1800"/>
          </a:p>
        </p:txBody>
      </p:sp>
      <p:sp>
        <p:nvSpPr>
          <p:cNvPr id="172" name="Google Shape;172;p34"/>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5"/>
          <p:cNvSpPr txBox="1"/>
          <p:nvPr>
            <p:ph type="title"/>
          </p:nvPr>
        </p:nvSpPr>
        <p:spPr>
          <a:xfrm>
            <a:off x="628650" y="43849"/>
            <a:ext cx="7886700" cy="994172"/>
          </a:xfrm>
          <a:prstGeom prst="rect">
            <a:avLst/>
          </a:prstGeom>
          <a:noFill/>
          <a:ln>
            <a:noFill/>
          </a:ln>
        </p:spPr>
        <p:txBody>
          <a:bodyPr anchorCtr="0" anchor="ctr" bIns="45700" lIns="45700" spcFirstLastPara="1" rIns="45700" wrap="square" tIns="45700">
            <a:noAutofit/>
          </a:bodyPr>
          <a:lstStyle/>
          <a:p>
            <a:pPr indent="0" lvl="0" marL="0" rtl="0" algn="ctr">
              <a:lnSpc>
                <a:spcPct val="90000"/>
              </a:lnSpc>
              <a:spcBef>
                <a:spcPts val="0"/>
              </a:spcBef>
              <a:spcAft>
                <a:spcPts val="0"/>
              </a:spcAft>
              <a:buClr>
                <a:srgbClr val="000000"/>
              </a:buClr>
              <a:buSzPts val="4000"/>
              <a:buFont typeface="Arial"/>
              <a:buNone/>
            </a:pPr>
            <a:r>
              <a:rPr b="0" i="0" lang="en" sz="3700" u="none" cap="none" strike="noStrike">
                <a:solidFill>
                  <a:srgbClr val="000000"/>
                </a:solidFill>
                <a:latin typeface="Arial"/>
                <a:ea typeface="Arial"/>
                <a:cs typeface="Arial"/>
                <a:sym typeface="Arial"/>
              </a:rPr>
              <a:t>Law Enforcement </a:t>
            </a:r>
            <a:br>
              <a:rPr b="0" i="0" lang="en" sz="3700" u="none" cap="none" strike="noStrike">
                <a:solidFill>
                  <a:srgbClr val="000000"/>
                </a:solidFill>
                <a:latin typeface="Arial"/>
                <a:ea typeface="Arial"/>
                <a:cs typeface="Arial"/>
                <a:sym typeface="Arial"/>
              </a:rPr>
            </a:br>
            <a:r>
              <a:rPr b="0" i="0" lang="en" sz="3700" u="none" cap="none" strike="noStrike">
                <a:solidFill>
                  <a:srgbClr val="000000"/>
                </a:solidFill>
                <a:latin typeface="Arial"/>
                <a:ea typeface="Arial"/>
                <a:cs typeface="Arial"/>
                <a:sym typeface="Arial"/>
              </a:rPr>
              <a:t>Ally-foe Paradigm</a:t>
            </a:r>
            <a:endParaRPr sz="3700"/>
          </a:p>
        </p:txBody>
      </p:sp>
      <p:sp>
        <p:nvSpPr>
          <p:cNvPr id="178" name="Google Shape;178;p35"/>
          <p:cNvSpPr txBox="1"/>
          <p:nvPr>
            <p:ph idx="1" type="body"/>
          </p:nvPr>
        </p:nvSpPr>
        <p:spPr>
          <a:xfrm>
            <a:off x="724828" y="1220659"/>
            <a:ext cx="7694342" cy="3546605"/>
          </a:xfrm>
          <a:prstGeom prst="rect">
            <a:avLst/>
          </a:prstGeom>
          <a:noFill/>
          <a:ln>
            <a:noFill/>
          </a:ln>
        </p:spPr>
        <p:txBody>
          <a:bodyPr anchorCtr="0" anchor="t" bIns="45700" lIns="45700" spcFirstLastPara="1" rIns="45700" wrap="square" tIns="45700">
            <a:noAutofit/>
          </a:bodyPr>
          <a:lstStyle/>
          <a:p>
            <a:pPr indent="-158750" lvl="0" marL="228600" rtl="0" algn="l">
              <a:lnSpc>
                <a:spcPct val="90000"/>
              </a:lnSpc>
              <a:spcBef>
                <a:spcPts val="0"/>
              </a:spcBef>
              <a:spcAft>
                <a:spcPts val="0"/>
              </a:spcAft>
              <a:buClr>
                <a:srgbClr val="000000"/>
              </a:buClr>
              <a:buSzPts val="900"/>
              <a:buChar char="•"/>
            </a:pPr>
            <a:r>
              <a:rPr lang="en" sz="1700"/>
              <a:t>The myth of “the police are here to help.”</a:t>
            </a:r>
            <a:endParaRPr sz="1200"/>
          </a:p>
          <a:p>
            <a:pPr indent="-158750" lvl="0" marL="228600" rtl="0" algn="l">
              <a:lnSpc>
                <a:spcPct val="90000"/>
              </a:lnSpc>
              <a:spcBef>
                <a:spcPts val="2400"/>
              </a:spcBef>
              <a:spcAft>
                <a:spcPts val="0"/>
              </a:spcAft>
              <a:buClr>
                <a:srgbClr val="000000"/>
              </a:buClr>
              <a:buSzPts val="900"/>
              <a:buChar char="•"/>
            </a:pPr>
            <a:r>
              <a:rPr lang="en" sz="1700"/>
              <a:t>“But I mean, even if you call the police and you say, like, I think I'm being trafficked or I think someone's being trafficked, the blame is on you now. The onus is on you to prove it. And you just become like the suspect and they start toying with your head. And it's like, you know, I'm not here for games. I'm here to give you guys information that's valuable so that you can stop a crime because that's what you get paid for. I'm not doing your job...” </a:t>
            </a:r>
            <a:r>
              <a:rPr b="1" lang="en" sz="1700"/>
              <a:t>Rebecca, Survivor</a:t>
            </a:r>
            <a:endParaRPr b="1" sz="1300"/>
          </a:p>
          <a:p>
            <a:pPr indent="-228600" lvl="0" marL="228600" rtl="0" algn="l">
              <a:lnSpc>
                <a:spcPct val="90000"/>
              </a:lnSpc>
              <a:spcBef>
                <a:spcPts val="2400"/>
              </a:spcBef>
              <a:spcAft>
                <a:spcPts val="0"/>
              </a:spcAft>
              <a:buClr>
                <a:srgbClr val="000000"/>
              </a:buClr>
              <a:buSzPts val="2000"/>
              <a:buChar char="•"/>
            </a:pPr>
            <a:r>
              <a:rPr lang="en" sz="1700"/>
              <a:t>“They didn’t take me seriously. There was no specific you know, it was just a regular police officer. It wasn't like a trained police officer. They didn't ask me if I wanted a woman, police officer. You know?...like, fuck you, police, you put us through so many hoops.” </a:t>
            </a:r>
            <a:r>
              <a:rPr b="1" lang="en" sz="1700"/>
              <a:t>Jody, </a:t>
            </a:r>
            <a:r>
              <a:rPr b="1" lang="en" sz="1100"/>
              <a:t>Survivor</a:t>
            </a:r>
            <a:endParaRPr sz="1700"/>
          </a:p>
        </p:txBody>
      </p:sp>
      <p:sp>
        <p:nvSpPr>
          <p:cNvPr id="179" name="Google Shape;179;p35"/>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6"/>
          <p:cNvSpPr txBox="1"/>
          <p:nvPr>
            <p:ph type="title"/>
          </p:nvPr>
        </p:nvSpPr>
        <p:spPr>
          <a:xfrm>
            <a:off x="628650" y="68939"/>
            <a:ext cx="7886700" cy="994172"/>
          </a:xfrm>
          <a:prstGeom prst="rect">
            <a:avLst/>
          </a:prstGeom>
          <a:noFill/>
          <a:ln>
            <a:noFill/>
          </a:ln>
        </p:spPr>
        <p:txBody>
          <a:bodyPr anchorCtr="0" anchor="ctr" bIns="45700" lIns="45700" spcFirstLastPara="1" rIns="45700" wrap="square" tIns="45700">
            <a:noAutofit/>
          </a:bodyPr>
          <a:lstStyle/>
          <a:p>
            <a:pPr indent="0" lvl="0" marL="0" rtl="0" algn="ctr">
              <a:lnSpc>
                <a:spcPct val="90000"/>
              </a:lnSpc>
              <a:spcBef>
                <a:spcPts val="0"/>
              </a:spcBef>
              <a:spcAft>
                <a:spcPts val="0"/>
              </a:spcAft>
              <a:buClr>
                <a:srgbClr val="000000"/>
              </a:buClr>
              <a:buSzPts val="4000"/>
              <a:buFont typeface="Arial"/>
              <a:buNone/>
            </a:pPr>
            <a:r>
              <a:rPr b="0" i="0" lang="en" sz="3600" u="none" cap="none" strike="noStrike">
                <a:solidFill>
                  <a:srgbClr val="000000"/>
                </a:solidFill>
                <a:latin typeface="Arial"/>
                <a:ea typeface="Arial"/>
                <a:cs typeface="Arial"/>
                <a:sym typeface="Arial"/>
              </a:rPr>
              <a:t>Technology and </a:t>
            </a:r>
            <a:br>
              <a:rPr b="0" i="0" lang="en" sz="3600" u="none" cap="none" strike="noStrike">
                <a:solidFill>
                  <a:srgbClr val="000000"/>
                </a:solidFill>
                <a:latin typeface="Arial"/>
                <a:ea typeface="Arial"/>
                <a:cs typeface="Arial"/>
                <a:sym typeface="Arial"/>
              </a:rPr>
            </a:br>
            <a:r>
              <a:rPr b="0" i="0" lang="en" sz="3600" u="none" cap="none" strike="noStrike">
                <a:solidFill>
                  <a:srgbClr val="000000"/>
                </a:solidFill>
                <a:latin typeface="Arial"/>
                <a:ea typeface="Arial"/>
                <a:cs typeface="Arial"/>
                <a:sym typeface="Arial"/>
              </a:rPr>
              <a:t>Human Trafficking Risk</a:t>
            </a:r>
            <a:endParaRPr sz="3600"/>
          </a:p>
        </p:txBody>
      </p:sp>
      <p:sp>
        <p:nvSpPr>
          <p:cNvPr id="185" name="Google Shape;185;p36"/>
          <p:cNvSpPr txBox="1"/>
          <p:nvPr>
            <p:ph idx="1" type="body"/>
          </p:nvPr>
        </p:nvSpPr>
        <p:spPr>
          <a:xfrm>
            <a:off x="970157" y="1268857"/>
            <a:ext cx="7460165" cy="3398045"/>
          </a:xfrm>
          <a:prstGeom prst="rect">
            <a:avLst/>
          </a:prstGeom>
          <a:noFill/>
          <a:ln>
            <a:noFill/>
          </a:ln>
        </p:spPr>
        <p:txBody>
          <a:bodyPr anchorCtr="0" anchor="t" bIns="45700" lIns="45700" spcFirstLastPara="1" rIns="45700" wrap="square" tIns="45700">
            <a:noAutofit/>
          </a:bodyPr>
          <a:lstStyle/>
          <a:p>
            <a:pPr indent="-165100" lvl="0" marL="228600" rtl="0" algn="l">
              <a:lnSpc>
                <a:spcPct val="90000"/>
              </a:lnSpc>
              <a:spcBef>
                <a:spcPts val="0"/>
              </a:spcBef>
              <a:spcAft>
                <a:spcPts val="0"/>
              </a:spcAft>
              <a:buClr>
                <a:srgbClr val="000000"/>
              </a:buClr>
              <a:buSzPts val="1200"/>
              <a:buChar char="•"/>
            </a:pPr>
            <a:r>
              <a:rPr lang="en" sz="1800"/>
              <a:t>Predatory virtual spaces </a:t>
            </a:r>
            <a:endParaRPr sz="1500"/>
          </a:p>
          <a:p>
            <a:pPr indent="-165100" lvl="0" marL="228600" rtl="0" algn="l">
              <a:lnSpc>
                <a:spcPct val="90000"/>
              </a:lnSpc>
              <a:spcBef>
                <a:spcPts val="2400"/>
              </a:spcBef>
              <a:spcAft>
                <a:spcPts val="0"/>
              </a:spcAft>
              <a:buClr>
                <a:srgbClr val="000000"/>
              </a:buClr>
              <a:buSzPts val="1200"/>
              <a:buChar char="•"/>
            </a:pPr>
            <a:r>
              <a:rPr lang="en" sz="1800"/>
              <a:t>“…the company should have a sector specifically identified to look at these profiles and see what's going on, because like I mean, even on dating websites, you have to be careful because a lot of the men there are just looking for, you know, sugar babies and just looking to exploit women or use them.” </a:t>
            </a:r>
            <a:r>
              <a:rPr b="1" lang="en" sz="1800"/>
              <a:t>Rebecca, Survivor </a:t>
            </a:r>
            <a:endParaRPr sz="1400"/>
          </a:p>
          <a:p>
            <a:pPr indent="-165100" lvl="0" marL="228600" rtl="0" algn="l">
              <a:lnSpc>
                <a:spcPct val="90000"/>
              </a:lnSpc>
              <a:spcBef>
                <a:spcPts val="2400"/>
              </a:spcBef>
              <a:spcAft>
                <a:spcPts val="0"/>
              </a:spcAft>
              <a:buClr>
                <a:srgbClr val="000000"/>
              </a:buClr>
              <a:buSzPts val="1200"/>
              <a:buChar char="•"/>
            </a:pPr>
            <a:r>
              <a:rPr lang="en" sz="1800"/>
              <a:t>“Dating websites, dating websites are big ones, the guy will pretend to be the boyfriend or he'll even say, most of only just straight up will say, do you want to make money together?…And they'll have flashy kind of pictures and you know, all that type of thing.” </a:t>
            </a:r>
            <a:r>
              <a:rPr b="1" lang="en" sz="1800"/>
              <a:t>Allison, Survivor</a:t>
            </a:r>
            <a:endParaRPr sz="1800"/>
          </a:p>
        </p:txBody>
      </p:sp>
      <p:sp>
        <p:nvSpPr>
          <p:cNvPr id="186" name="Google Shape;186;p36"/>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7"/>
          <p:cNvSpPr txBox="1"/>
          <p:nvPr>
            <p:ph type="title"/>
          </p:nvPr>
        </p:nvSpPr>
        <p:spPr>
          <a:xfrm>
            <a:off x="628650" y="102393"/>
            <a:ext cx="7886700" cy="994200"/>
          </a:xfrm>
          <a:prstGeom prst="rect">
            <a:avLst/>
          </a:prstGeom>
          <a:noFill/>
          <a:ln>
            <a:noFill/>
          </a:ln>
        </p:spPr>
        <p:txBody>
          <a:bodyPr anchorCtr="0" anchor="ctr" bIns="45700" lIns="45700" spcFirstLastPara="1" rIns="45700" wrap="square" tIns="45700">
            <a:noAutofit/>
          </a:bodyPr>
          <a:lstStyle/>
          <a:p>
            <a:pPr indent="0" lvl="0" marL="0" rtl="0" algn="ctr">
              <a:lnSpc>
                <a:spcPct val="90000"/>
              </a:lnSpc>
              <a:spcBef>
                <a:spcPts val="0"/>
              </a:spcBef>
              <a:spcAft>
                <a:spcPts val="0"/>
              </a:spcAft>
              <a:buClr>
                <a:srgbClr val="000000"/>
              </a:buClr>
              <a:buSzPts val="3600"/>
              <a:buFont typeface="Arial"/>
              <a:buNone/>
            </a:pPr>
            <a:r>
              <a:rPr lang="en" sz="3400"/>
              <a:t>A Survivor-Informed Model of </a:t>
            </a:r>
            <a:br>
              <a:rPr lang="en" sz="3400"/>
            </a:br>
            <a:r>
              <a:rPr lang="en" sz="3400"/>
              <a:t>Human Trafficking Stages </a:t>
            </a:r>
            <a:endParaRPr sz="3800"/>
          </a:p>
        </p:txBody>
      </p:sp>
      <p:grpSp>
        <p:nvGrpSpPr>
          <p:cNvPr id="192" name="Google Shape;192;p37"/>
          <p:cNvGrpSpPr/>
          <p:nvPr/>
        </p:nvGrpSpPr>
        <p:grpSpPr>
          <a:xfrm>
            <a:off x="634868" y="1764385"/>
            <a:ext cx="8101470" cy="2511222"/>
            <a:chOff x="-1" y="-1"/>
            <a:chExt cx="8101467" cy="3348296"/>
          </a:xfrm>
        </p:grpSpPr>
        <p:cxnSp>
          <p:nvCxnSpPr>
            <p:cNvPr id="193" name="Google Shape;193;p37"/>
            <p:cNvCxnSpPr/>
            <p:nvPr/>
          </p:nvCxnSpPr>
          <p:spPr>
            <a:xfrm>
              <a:off x="2339663" y="702438"/>
              <a:ext cx="507937" cy="1"/>
            </a:xfrm>
            <a:prstGeom prst="straightConnector1">
              <a:avLst/>
            </a:prstGeom>
            <a:noFill/>
            <a:ln cap="flat" cmpd="sng" w="31750">
              <a:solidFill>
                <a:srgbClr val="000000"/>
              </a:solidFill>
              <a:prstDash val="solid"/>
              <a:miter lim="800000"/>
              <a:headEnd len="sm" w="sm" type="none"/>
              <a:tailEnd len="med" w="med" type="triangle"/>
            </a:ln>
          </p:spPr>
        </p:cxnSp>
        <p:grpSp>
          <p:nvGrpSpPr>
            <p:cNvPr id="194" name="Google Shape;194;p37"/>
            <p:cNvGrpSpPr/>
            <p:nvPr/>
          </p:nvGrpSpPr>
          <p:grpSpPr>
            <a:xfrm>
              <a:off x="-1" y="-1"/>
              <a:ext cx="2341467" cy="1404881"/>
              <a:chOff x="-1" y="-1"/>
              <a:chExt cx="2341466" cy="1404880"/>
            </a:xfrm>
          </p:grpSpPr>
          <p:sp>
            <p:nvSpPr>
              <p:cNvPr id="195" name="Google Shape;195;p37"/>
              <p:cNvSpPr/>
              <p:nvPr/>
            </p:nvSpPr>
            <p:spPr>
              <a:xfrm>
                <a:off x="-1" y="-1"/>
                <a:ext cx="2341466" cy="1404880"/>
              </a:xfrm>
              <a:prstGeom prst="rect">
                <a:avLst/>
              </a:prstGeom>
              <a:solidFill>
                <a:srgbClr val="F2F2F2"/>
              </a:solidFill>
              <a:ln cap="flat" cmpd="sng" w="12700">
                <a:solidFill>
                  <a:srgbClr val="000000"/>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FFFFFF"/>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6" name="Google Shape;196;p37"/>
              <p:cNvSpPr txBox="1"/>
              <p:nvPr/>
            </p:nvSpPr>
            <p:spPr>
              <a:xfrm>
                <a:off x="0" y="358936"/>
                <a:ext cx="2341465" cy="687006"/>
              </a:xfrm>
              <a:prstGeom prst="rect">
                <a:avLst/>
              </a:prstGeom>
              <a:noFill/>
              <a:ln>
                <a:noFill/>
              </a:ln>
            </p:spPr>
            <p:txBody>
              <a:bodyPr anchorCtr="0" anchor="ctr" bIns="170675" lIns="170675" spcFirstLastPara="1" rIns="170675" wrap="square" tIns="170675">
                <a:spAutoFit/>
              </a:bodyPr>
              <a:lstStyle/>
              <a:p>
                <a:pPr indent="0" lvl="0" marL="0" marR="0" rtl="0" algn="ctr">
                  <a:lnSpc>
                    <a:spcPct val="9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Luring</a:t>
                </a:r>
                <a:r>
                  <a:rPr b="0" i="0" lang="en" sz="2400" u="none" cap="none" strike="noStrike">
                    <a:solidFill>
                      <a:srgbClr val="FFFFFF"/>
                    </a:solidFill>
                    <a:latin typeface="Arial"/>
                    <a:ea typeface="Arial"/>
                    <a:cs typeface="Arial"/>
                    <a:sym typeface="Arial"/>
                  </a:rPr>
                  <a:t> </a:t>
                </a:r>
                <a:endParaRPr/>
              </a:p>
            </p:txBody>
          </p:sp>
        </p:grpSp>
        <p:cxnSp>
          <p:nvCxnSpPr>
            <p:cNvPr id="197" name="Google Shape;197;p37"/>
            <p:cNvCxnSpPr/>
            <p:nvPr/>
          </p:nvCxnSpPr>
          <p:spPr>
            <a:xfrm>
              <a:off x="5219664" y="702438"/>
              <a:ext cx="507937" cy="1"/>
            </a:xfrm>
            <a:prstGeom prst="straightConnector1">
              <a:avLst/>
            </a:prstGeom>
            <a:noFill/>
            <a:ln cap="flat" cmpd="sng" w="28575">
              <a:solidFill>
                <a:srgbClr val="000000"/>
              </a:solidFill>
              <a:prstDash val="solid"/>
              <a:miter lim="800000"/>
              <a:headEnd len="sm" w="sm" type="none"/>
              <a:tailEnd len="med" w="med" type="triangle"/>
            </a:ln>
          </p:spPr>
        </p:cxnSp>
        <p:grpSp>
          <p:nvGrpSpPr>
            <p:cNvPr id="198" name="Google Shape;198;p37"/>
            <p:cNvGrpSpPr/>
            <p:nvPr/>
          </p:nvGrpSpPr>
          <p:grpSpPr>
            <a:xfrm>
              <a:off x="2879998" y="-1"/>
              <a:ext cx="2341468" cy="1404881"/>
              <a:chOff x="-1" y="-1"/>
              <a:chExt cx="2341466" cy="1404880"/>
            </a:xfrm>
          </p:grpSpPr>
          <p:sp>
            <p:nvSpPr>
              <p:cNvPr id="199" name="Google Shape;199;p37"/>
              <p:cNvSpPr/>
              <p:nvPr/>
            </p:nvSpPr>
            <p:spPr>
              <a:xfrm>
                <a:off x="-1" y="-1"/>
                <a:ext cx="2341466" cy="1404880"/>
              </a:xfrm>
              <a:prstGeom prst="rect">
                <a:avLst/>
              </a:prstGeom>
              <a:solidFill>
                <a:srgbClr val="F2F2F2"/>
              </a:solidFill>
              <a:ln cap="flat" cmpd="sng" w="12700">
                <a:solidFill>
                  <a:srgbClr val="000000"/>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FFFFFF"/>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0" name="Google Shape;200;p37"/>
              <p:cNvSpPr txBox="1"/>
              <p:nvPr/>
            </p:nvSpPr>
            <p:spPr>
              <a:xfrm>
                <a:off x="0" y="358936"/>
                <a:ext cx="2341465" cy="687006"/>
              </a:xfrm>
              <a:prstGeom prst="rect">
                <a:avLst/>
              </a:prstGeom>
              <a:noFill/>
              <a:ln>
                <a:noFill/>
              </a:ln>
            </p:spPr>
            <p:txBody>
              <a:bodyPr anchorCtr="0" anchor="ctr" bIns="170675" lIns="170675" spcFirstLastPara="1" rIns="170675" wrap="square" tIns="170675">
                <a:spAutoFit/>
              </a:bodyPr>
              <a:lstStyle/>
              <a:p>
                <a:pPr indent="0" lvl="0" marL="0" marR="0" rtl="0" algn="ctr">
                  <a:lnSpc>
                    <a:spcPct val="9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Grooming</a:t>
                </a:r>
                <a:r>
                  <a:rPr b="0" i="0" lang="en" sz="2400" u="none" cap="none" strike="noStrike">
                    <a:solidFill>
                      <a:srgbClr val="FFFFFF"/>
                    </a:solidFill>
                    <a:latin typeface="Arial"/>
                    <a:ea typeface="Arial"/>
                    <a:cs typeface="Arial"/>
                    <a:sym typeface="Arial"/>
                  </a:rPr>
                  <a:t> </a:t>
                </a:r>
                <a:endParaRPr/>
              </a:p>
            </p:txBody>
          </p:sp>
        </p:grpSp>
        <p:sp>
          <p:nvSpPr>
            <p:cNvPr id="201" name="Google Shape;201;p37"/>
            <p:cNvSpPr/>
            <p:nvPr/>
          </p:nvSpPr>
          <p:spPr>
            <a:xfrm>
              <a:off x="1170731" y="1403078"/>
              <a:ext cx="5760003" cy="507937"/>
            </a:xfrm>
            <a:custGeom>
              <a:rect b="b" l="l" r="r" t="t"/>
              <a:pathLst>
                <a:path extrusionOk="0" h="21600" w="21600">
                  <a:moveTo>
                    <a:pt x="21600" y="0"/>
                  </a:moveTo>
                  <a:lnTo>
                    <a:pt x="21600" y="11527"/>
                  </a:lnTo>
                  <a:lnTo>
                    <a:pt x="0" y="11527"/>
                  </a:lnTo>
                  <a:lnTo>
                    <a:pt x="0" y="21600"/>
                  </a:lnTo>
                </a:path>
              </a:pathLst>
            </a:custGeom>
            <a:noFill/>
            <a:ln cap="flat" cmpd="sng" w="34925">
              <a:solidFill>
                <a:srgbClr val="000000"/>
              </a:solidFill>
              <a:prstDash val="solid"/>
              <a:miter lim="800000"/>
              <a:headEnd len="sm" w="sm" type="none"/>
              <a:tailEnd len="med" w="med" type="triangl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nvGrpSpPr>
            <p:cNvPr id="202" name="Google Shape;202;p37"/>
            <p:cNvGrpSpPr/>
            <p:nvPr/>
          </p:nvGrpSpPr>
          <p:grpSpPr>
            <a:xfrm>
              <a:off x="5759999" y="-1"/>
              <a:ext cx="2341467" cy="1404881"/>
              <a:chOff x="-1" y="-1"/>
              <a:chExt cx="2341466" cy="1404880"/>
            </a:xfrm>
          </p:grpSpPr>
          <p:sp>
            <p:nvSpPr>
              <p:cNvPr id="203" name="Google Shape;203;p37"/>
              <p:cNvSpPr/>
              <p:nvPr/>
            </p:nvSpPr>
            <p:spPr>
              <a:xfrm>
                <a:off x="-1" y="-1"/>
                <a:ext cx="2341466" cy="1404880"/>
              </a:xfrm>
              <a:prstGeom prst="rect">
                <a:avLst/>
              </a:prstGeom>
              <a:solidFill>
                <a:srgbClr val="F2F2F2"/>
              </a:solidFill>
              <a:ln cap="flat" cmpd="sng" w="12700">
                <a:solidFill>
                  <a:srgbClr val="000000"/>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FFFFFF"/>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4" name="Google Shape;204;p37"/>
              <p:cNvSpPr txBox="1"/>
              <p:nvPr/>
            </p:nvSpPr>
            <p:spPr>
              <a:xfrm>
                <a:off x="0" y="358936"/>
                <a:ext cx="2341465" cy="687006"/>
              </a:xfrm>
              <a:prstGeom prst="rect">
                <a:avLst/>
              </a:prstGeom>
              <a:noFill/>
              <a:ln>
                <a:noFill/>
              </a:ln>
            </p:spPr>
            <p:txBody>
              <a:bodyPr anchorCtr="0" anchor="ctr" bIns="170675" lIns="170675" spcFirstLastPara="1" rIns="170675" wrap="square" tIns="170675">
                <a:spAutoFit/>
              </a:bodyPr>
              <a:lstStyle/>
              <a:p>
                <a:pPr indent="0" lvl="0" marL="0" marR="0" rtl="0" algn="ctr">
                  <a:lnSpc>
                    <a:spcPct val="9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Gas Lighting </a:t>
                </a:r>
                <a:endParaRPr/>
              </a:p>
            </p:txBody>
          </p:sp>
        </p:grpSp>
        <p:cxnSp>
          <p:nvCxnSpPr>
            <p:cNvPr id="205" name="Google Shape;205;p37"/>
            <p:cNvCxnSpPr/>
            <p:nvPr/>
          </p:nvCxnSpPr>
          <p:spPr>
            <a:xfrm>
              <a:off x="2339663" y="2645854"/>
              <a:ext cx="507937" cy="1"/>
            </a:xfrm>
            <a:prstGeom prst="straightConnector1">
              <a:avLst/>
            </a:prstGeom>
            <a:noFill/>
            <a:ln cap="flat" cmpd="sng" w="41275">
              <a:solidFill>
                <a:srgbClr val="000000"/>
              </a:solidFill>
              <a:prstDash val="solid"/>
              <a:miter lim="800000"/>
              <a:headEnd len="sm" w="sm" type="none"/>
              <a:tailEnd len="med" w="med" type="triangle"/>
            </a:ln>
          </p:spPr>
        </p:cxnSp>
        <p:grpSp>
          <p:nvGrpSpPr>
            <p:cNvPr id="206" name="Google Shape;206;p37"/>
            <p:cNvGrpSpPr/>
            <p:nvPr/>
          </p:nvGrpSpPr>
          <p:grpSpPr>
            <a:xfrm>
              <a:off x="-1" y="1943414"/>
              <a:ext cx="2341467" cy="1404881"/>
              <a:chOff x="-1" y="-1"/>
              <a:chExt cx="2341466" cy="1404880"/>
            </a:xfrm>
          </p:grpSpPr>
          <p:sp>
            <p:nvSpPr>
              <p:cNvPr id="207" name="Google Shape;207;p37"/>
              <p:cNvSpPr/>
              <p:nvPr/>
            </p:nvSpPr>
            <p:spPr>
              <a:xfrm>
                <a:off x="-1" y="-1"/>
                <a:ext cx="2341466" cy="1404880"/>
              </a:xfrm>
              <a:prstGeom prst="rect">
                <a:avLst/>
              </a:prstGeom>
              <a:solidFill>
                <a:srgbClr val="F2F2F2"/>
              </a:solidFill>
              <a:ln cap="flat" cmpd="sng" w="12700">
                <a:solidFill>
                  <a:srgbClr val="000000"/>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FFFFFF"/>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08" name="Google Shape;208;p37"/>
              <p:cNvSpPr txBox="1"/>
              <p:nvPr/>
            </p:nvSpPr>
            <p:spPr>
              <a:xfrm>
                <a:off x="0" y="198418"/>
                <a:ext cx="2341465" cy="1008042"/>
              </a:xfrm>
              <a:prstGeom prst="rect">
                <a:avLst/>
              </a:prstGeom>
              <a:noFill/>
              <a:ln>
                <a:noFill/>
              </a:ln>
            </p:spPr>
            <p:txBody>
              <a:bodyPr anchorCtr="0" anchor="ctr" bIns="170675" lIns="170675" spcFirstLastPara="1" rIns="170675" wrap="square" tIns="170675">
                <a:spAutoFit/>
              </a:bodyPr>
              <a:lstStyle/>
              <a:p>
                <a:pPr indent="0" lvl="0" marL="0" marR="0" rtl="0" algn="ctr">
                  <a:lnSpc>
                    <a:spcPct val="9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Binding: Trauma Bonds </a:t>
                </a:r>
                <a:r>
                  <a:rPr b="0" i="0" lang="en" sz="2000" u="none" cap="none" strike="noStrike">
                    <a:solidFill>
                      <a:srgbClr val="FFFFFF"/>
                    </a:solidFill>
                    <a:latin typeface="Arial"/>
                    <a:ea typeface="Arial"/>
                    <a:cs typeface="Arial"/>
                    <a:sym typeface="Arial"/>
                  </a:rPr>
                  <a:t> </a:t>
                </a:r>
                <a:endParaRPr/>
              </a:p>
            </p:txBody>
          </p:sp>
        </p:grpSp>
        <p:grpSp>
          <p:nvGrpSpPr>
            <p:cNvPr id="209" name="Google Shape;209;p37"/>
            <p:cNvGrpSpPr/>
            <p:nvPr/>
          </p:nvGrpSpPr>
          <p:grpSpPr>
            <a:xfrm>
              <a:off x="2879998" y="1943414"/>
              <a:ext cx="2341468" cy="1404881"/>
              <a:chOff x="-1" y="-1"/>
              <a:chExt cx="2341466" cy="1404880"/>
            </a:xfrm>
          </p:grpSpPr>
          <p:sp>
            <p:nvSpPr>
              <p:cNvPr id="210" name="Google Shape;210;p37"/>
              <p:cNvSpPr/>
              <p:nvPr/>
            </p:nvSpPr>
            <p:spPr>
              <a:xfrm>
                <a:off x="-1" y="-1"/>
                <a:ext cx="2341466" cy="1404880"/>
              </a:xfrm>
              <a:prstGeom prst="rect">
                <a:avLst/>
              </a:prstGeom>
              <a:solidFill>
                <a:srgbClr val="F2F2F2"/>
              </a:solidFill>
              <a:ln cap="flat" cmpd="sng" w="12700">
                <a:solidFill>
                  <a:srgbClr val="595959"/>
                </a:solidFill>
                <a:prstDash val="solid"/>
                <a:miter lim="800000"/>
                <a:headEnd len="sm" w="sm" type="none"/>
                <a:tailEnd len="sm" w="sm" type="none"/>
              </a:ln>
            </p:spPr>
            <p:txBody>
              <a:bodyPr anchorCtr="0" anchor="ctr" bIns="45700" lIns="45700" spcFirstLastPara="1" rIns="45700" wrap="square" tIns="45700">
                <a:noAutofit/>
              </a:bodyPr>
              <a:lstStyle/>
              <a:p>
                <a:pPr indent="0" lvl="0" marL="0" marR="0" rtl="0" algn="ctr">
                  <a:lnSpc>
                    <a:spcPct val="90000"/>
                  </a:lnSpc>
                  <a:spcBef>
                    <a:spcPts val="0"/>
                  </a:spcBef>
                  <a:spcAft>
                    <a:spcPts val="0"/>
                  </a:spcAft>
                  <a:buClr>
                    <a:srgbClr val="FFFFFF"/>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11" name="Google Shape;211;p37"/>
              <p:cNvSpPr txBox="1"/>
              <p:nvPr/>
            </p:nvSpPr>
            <p:spPr>
              <a:xfrm>
                <a:off x="0" y="358936"/>
                <a:ext cx="2341465" cy="687006"/>
              </a:xfrm>
              <a:prstGeom prst="rect">
                <a:avLst/>
              </a:prstGeom>
              <a:noFill/>
              <a:ln>
                <a:noFill/>
              </a:ln>
            </p:spPr>
            <p:txBody>
              <a:bodyPr anchorCtr="0" anchor="ctr" bIns="170675" lIns="170675" spcFirstLastPara="1" rIns="170675" wrap="square" tIns="170675">
                <a:spAutoFit/>
              </a:bodyPr>
              <a:lstStyle/>
              <a:p>
                <a:pPr indent="0" lvl="0" marL="0" marR="0" rtl="0" algn="ctr">
                  <a:lnSpc>
                    <a:spcPct val="90000"/>
                  </a:lnSpc>
                  <a:spcBef>
                    <a:spcPts val="0"/>
                  </a:spcBef>
                  <a:spcAft>
                    <a:spcPts val="0"/>
                  </a:spcAft>
                  <a:buClr>
                    <a:srgbClr val="000000"/>
                  </a:buClr>
                  <a:buSzPts val="2400"/>
                  <a:buFont typeface="Arial"/>
                  <a:buNone/>
                </a:pPr>
                <a:r>
                  <a:rPr b="0" i="0" lang="en" sz="2400" u="none" cap="none" strike="noStrike">
                    <a:solidFill>
                      <a:srgbClr val="000000"/>
                    </a:solidFill>
                    <a:latin typeface="Arial"/>
                    <a:ea typeface="Arial"/>
                    <a:cs typeface="Arial"/>
                    <a:sym typeface="Arial"/>
                  </a:rPr>
                  <a:t>Mentoring </a:t>
                </a:r>
                <a:endParaRPr/>
              </a:p>
            </p:txBody>
          </p:sp>
        </p:grpSp>
      </p:grpSp>
      <p:sp>
        <p:nvSpPr>
          <p:cNvPr id="212" name="Google Shape;212;p37"/>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
        <p:nvSpPr>
          <p:cNvPr id="213" name="Google Shape;213;p37"/>
          <p:cNvSpPr txBox="1"/>
          <p:nvPr/>
        </p:nvSpPr>
        <p:spPr>
          <a:xfrm>
            <a:off x="1038179" y="1372606"/>
            <a:ext cx="1882326" cy="262997"/>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Romeo Pimps </a:t>
            </a:r>
            <a:endParaRPr/>
          </a:p>
        </p:txBody>
      </p:sp>
      <p:sp>
        <p:nvSpPr>
          <p:cNvPr id="214" name="Google Shape;214;p37"/>
          <p:cNvSpPr txBox="1"/>
          <p:nvPr/>
        </p:nvSpPr>
        <p:spPr>
          <a:xfrm>
            <a:off x="6814509" y="1372606"/>
            <a:ext cx="1882327" cy="262997"/>
          </a:xfrm>
          <a:prstGeom prst="rect">
            <a:avLst/>
          </a:prstGeom>
          <a:noFill/>
          <a:ln>
            <a:noFill/>
          </a:ln>
        </p:spPr>
        <p:txBody>
          <a:bodyPr anchorCtr="0" anchor="t" bIns="45700" lIns="45700" spcFirstLastPara="1" rIns="45700"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Gorilla Pimps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8"/>
          <p:cNvSpPr txBox="1"/>
          <p:nvPr>
            <p:ph type="title"/>
          </p:nvPr>
        </p:nvSpPr>
        <p:spPr>
          <a:xfrm>
            <a:off x="628650" y="-3754"/>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Government Responses</a:t>
            </a:r>
            <a:r>
              <a:rPr b="0" i="0" lang="en" sz="4000" u="none" cap="none" strike="noStrike">
                <a:solidFill>
                  <a:srgbClr val="000000"/>
                </a:solidFill>
                <a:latin typeface="Arial"/>
                <a:ea typeface="Arial"/>
                <a:cs typeface="Arial"/>
                <a:sym typeface="Arial"/>
              </a:rPr>
              <a:t> </a:t>
            </a:r>
            <a:endParaRPr/>
          </a:p>
        </p:txBody>
      </p:sp>
      <p:sp>
        <p:nvSpPr>
          <p:cNvPr id="220" name="Google Shape;220;p38"/>
          <p:cNvSpPr txBox="1"/>
          <p:nvPr>
            <p:ph idx="1" type="body"/>
          </p:nvPr>
        </p:nvSpPr>
        <p:spPr>
          <a:xfrm>
            <a:off x="1081668" y="1086261"/>
            <a:ext cx="7192537" cy="3429983"/>
          </a:xfrm>
          <a:prstGeom prst="rect">
            <a:avLst/>
          </a:prstGeom>
          <a:noFill/>
          <a:ln>
            <a:noFill/>
          </a:ln>
        </p:spPr>
        <p:txBody>
          <a:bodyPr anchorCtr="0" anchor="t" bIns="45700" lIns="45700" spcFirstLastPara="1" rIns="45700" wrap="square" tIns="45700">
            <a:noAutofit/>
          </a:bodyPr>
          <a:lstStyle/>
          <a:p>
            <a:pPr indent="-184150" lvl="0" marL="228600" rtl="0" algn="l">
              <a:lnSpc>
                <a:spcPct val="90000"/>
              </a:lnSpc>
              <a:spcBef>
                <a:spcPts val="0"/>
              </a:spcBef>
              <a:spcAft>
                <a:spcPts val="0"/>
              </a:spcAft>
              <a:buClr>
                <a:srgbClr val="000000"/>
              </a:buClr>
              <a:buSzPts val="1700"/>
              <a:buChar char="•"/>
            </a:pPr>
            <a:r>
              <a:rPr lang="en" sz="2100"/>
              <a:t>Survivor Tokenism </a:t>
            </a:r>
            <a:r>
              <a:rPr b="0" lang="en" sz="2100"/>
              <a:t>versus </a:t>
            </a:r>
            <a:r>
              <a:rPr lang="en" sz="2100"/>
              <a:t>Authentic Engagement </a:t>
            </a:r>
            <a:endParaRPr sz="2100"/>
          </a:p>
          <a:p>
            <a:pPr indent="-184150" lvl="0" marL="228600" rtl="0" algn="l">
              <a:lnSpc>
                <a:spcPct val="90000"/>
              </a:lnSpc>
              <a:spcBef>
                <a:spcPts val="2400"/>
              </a:spcBef>
              <a:spcAft>
                <a:spcPts val="0"/>
              </a:spcAft>
              <a:buClr>
                <a:srgbClr val="000000"/>
              </a:buClr>
              <a:buSzPts val="1700"/>
              <a:buChar char="•"/>
            </a:pPr>
            <a:r>
              <a:rPr lang="en" sz="2100"/>
              <a:t>What is needed? </a:t>
            </a:r>
            <a:r>
              <a:rPr b="0" lang="en" sz="2100"/>
              <a:t>Survivor advocates</a:t>
            </a:r>
            <a:endParaRPr sz="2100"/>
          </a:p>
          <a:p>
            <a:pPr indent="-184150" lvl="0" marL="228600" rtl="0" algn="l">
              <a:lnSpc>
                <a:spcPct val="90000"/>
              </a:lnSpc>
              <a:spcBef>
                <a:spcPts val="2400"/>
              </a:spcBef>
              <a:spcAft>
                <a:spcPts val="0"/>
              </a:spcAft>
              <a:buClr>
                <a:srgbClr val="000000"/>
              </a:buClr>
              <a:buSzPts val="1700"/>
              <a:buChar char="•"/>
            </a:pPr>
            <a:r>
              <a:rPr lang="en" sz="2100"/>
              <a:t>“Survivor-led initiatives and community recognition…LISTENING is the best gift you can offer the victim. Uninterrupted, judgment-free, sincere listening.” </a:t>
            </a:r>
            <a:r>
              <a:rPr b="1" lang="en" sz="2100"/>
              <a:t>Rebecca, Survivor</a:t>
            </a:r>
            <a:endParaRPr sz="2100"/>
          </a:p>
          <a:p>
            <a:pPr indent="-184150" lvl="0" marL="228600" rtl="0" algn="l">
              <a:lnSpc>
                <a:spcPct val="90000"/>
              </a:lnSpc>
              <a:spcBef>
                <a:spcPts val="2400"/>
              </a:spcBef>
              <a:spcAft>
                <a:spcPts val="0"/>
              </a:spcAft>
              <a:buClr>
                <a:srgbClr val="000000"/>
              </a:buClr>
              <a:buSzPts val="1700"/>
              <a:buChar char="•"/>
            </a:pPr>
            <a:r>
              <a:rPr lang="en" sz="2100"/>
              <a:t>“I think that a huge part of this is that education should be available to every victim as a compensation...” </a:t>
            </a:r>
            <a:r>
              <a:rPr b="1" lang="en" sz="2100"/>
              <a:t>Brittany, survivor </a:t>
            </a:r>
            <a:endParaRPr sz="2100"/>
          </a:p>
        </p:txBody>
      </p:sp>
      <p:sp>
        <p:nvSpPr>
          <p:cNvPr id="221" name="Google Shape;221;p38"/>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9"/>
          <p:cNvSpPr txBox="1"/>
          <p:nvPr>
            <p:ph type="title"/>
          </p:nvPr>
        </p:nvSpPr>
        <p:spPr>
          <a:xfrm>
            <a:off x="628649" y="81611"/>
            <a:ext cx="7886701" cy="994172"/>
          </a:xfrm>
          <a:prstGeom prst="rect">
            <a:avLst/>
          </a:prstGeom>
          <a:noFill/>
          <a:ln>
            <a:noFill/>
          </a:ln>
        </p:spPr>
        <p:txBody>
          <a:bodyPr anchorCtr="0" anchor="ctr" bIns="45700" lIns="45700" spcFirstLastPara="1" rIns="45700" wrap="square" tIns="45700">
            <a:no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Methodological Fallacies in Qualitative Research </a:t>
            </a:r>
            <a:endParaRPr sz="3800"/>
          </a:p>
        </p:txBody>
      </p:sp>
      <p:sp>
        <p:nvSpPr>
          <p:cNvPr id="227" name="Google Shape;227;p39"/>
          <p:cNvSpPr txBox="1"/>
          <p:nvPr>
            <p:ph idx="1" type="body"/>
          </p:nvPr>
        </p:nvSpPr>
        <p:spPr>
          <a:xfrm>
            <a:off x="1041778" y="1308685"/>
            <a:ext cx="7473572" cy="3263504"/>
          </a:xfrm>
          <a:prstGeom prst="rect">
            <a:avLst/>
          </a:prstGeom>
          <a:noFill/>
          <a:ln>
            <a:noFill/>
          </a:ln>
        </p:spPr>
        <p:txBody>
          <a:bodyPr anchorCtr="0" anchor="t" bIns="45700" lIns="45700" spcFirstLastPara="1" rIns="45700" wrap="square" tIns="45700">
            <a:noAutofit/>
          </a:bodyPr>
          <a:lstStyle/>
          <a:p>
            <a:pPr indent="-184150" lvl="0" marL="228600" rtl="0" algn="l">
              <a:lnSpc>
                <a:spcPct val="100000"/>
              </a:lnSpc>
              <a:spcBef>
                <a:spcPts val="0"/>
              </a:spcBef>
              <a:spcAft>
                <a:spcPts val="0"/>
              </a:spcAft>
              <a:buClr>
                <a:srgbClr val="000000"/>
              </a:buClr>
              <a:buSzPts val="1700"/>
              <a:buChar char="•"/>
            </a:pPr>
            <a:r>
              <a:rPr lang="en" sz="2100"/>
              <a:t>Rethinking research dynamics </a:t>
            </a:r>
            <a:endParaRPr sz="2100"/>
          </a:p>
          <a:p>
            <a:pPr indent="-184150" lvl="0" marL="228600" rtl="0" algn="l">
              <a:lnSpc>
                <a:spcPct val="100000"/>
              </a:lnSpc>
              <a:spcBef>
                <a:spcPts val="2400"/>
              </a:spcBef>
              <a:spcAft>
                <a:spcPts val="0"/>
              </a:spcAft>
              <a:buClr>
                <a:srgbClr val="000000"/>
              </a:buClr>
              <a:buSzPts val="1700"/>
              <a:buChar char="•"/>
            </a:pPr>
            <a:r>
              <a:rPr lang="en" sz="2100"/>
              <a:t>Interviewing vulnerable populations – common assumptions </a:t>
            </a:r>
            <a:endParaRPr sz="2100"/>
          </a:p>
          <a:p>
            <a:pPr indent="-184150" lvl="0" marL="228600" rtl="0" algn="l">
              <a:lnSpc>
                <a:spcPct val="100000"/>
              </a:lnSpc>
              <a:spcBef>
                <a:spcPts val="2400"/>
              </a:spcBef>
              <a:spcAft>
                <a:spcPts val="0"/>
              </a:spcAft>
              <a:buClr>
                <a:srgbClr val="000000"/>
              </a:buClr>
              <a:buSzPts val="1700"/>
              <a:buChar char="•"/>
            </a:pPr>
            <a:r>
              <a:rPr lang="en" sz="2100"/>
              <a:t>Microaggressions and bias – assuming your population identifies as vulnerable, using appropriate language, crafting consent forms</a:t>
            </a:r>
            <a:endParaRPr sz="2100"/>
          </a:p>
          <a:p>
            <a:pPr indent="-184150" lvl="0" marL="228600" rtl="0" algn="l">
              <a:lnSpc>
                <a:spcPct val="100000"/>
              </a:lnSpc>
              <a:spcBef>
                <a:spcPts val="2400"/>
              </a:spcBef>
              <a:spcAft>
                <a:spcPts val="0"/>
              </a:spcAft>
              <a:buClr>
                <a:srgbClr val="000000"/>
              </a:buClr>
              <a:buSzPts val="1700"/>
              <a:buChar char="•"/>
            </a:pPr>
            <a:r>
              <a:rPr lang="en" sz="2100"/>
              <a:t>Virtual spaces vs. in-person </a:t>
            </a:r>
            <a:endParaRPr sz="2100"/>
          </a:p>
        </p:txBody>
      </p:sp>
      <p:sp>
        <p:nvSpPr>
          <p:cNvPr id="228" name="Google Shape;228;p39"/>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40"/>
          <p:cNvSpPr txBox="1"/>
          <p:nvPr>
            <p:ph type="title"/>
          </p:nvPr>
        </p:nvSpPr>
        <p:spPr>
          <a:xfrm>
            <a:off x="628650" y="13691"/>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Conclusions</a:t>
            </a:r>
            <a:endParaRPr sz="3800"/>
          </a:p>
        </p:txBody>
      </p:sp>
      <p:sp>
        <p:nvSpPr>
          <p:cNvPr id="234" name="Google Shape;234;p40"/>
          <p:cNvSpPr txBox="1"/>
          <p:nvPr>
            <p:ph idx="1" type="body"/>
          </p:nvPr>
        </p:nvSpPr>
        <p:spPr>
          <a:xfrm>
            <a:off x="1126274" y="995363"/>
            <a:ext cx="7125628" cy="3771901"/>
          </a:xfrm>
          <a:prstGeom prst="rect">
            <a:avLst/>
          </a:prstGeom>
          <a:noFill/>
          <a:ln>
            <a:noFill/>
          </a:ln>
        </p:spPr>
        <p:txBody>
          <a:bodyPr anchorCtr="0" anchor="t" bIns="45700" lIns="45700" spcFirstLastPara="1" rIns="45700" wrap="square" tIns="45700">
            <a:noAutofit/>
          </a:bodyPr>
          <a:lstStyle/>
          <a:p>
            <a:pPr indent="-165100" lvl="0" marL="228600" rtl="0" algn="l">
              <a:lnSpc>
                <a:spcPct val="90000"/>
              </a:lnSpc>
              <a:spcBef>
                <a:spcPts val="0"/>
              </a:spcBef>
              <a:spcAft>
                <a:spcPts val="0"/>
              </a:spcAft>
              <a:buClr>
                <a:srgbClr val="000000"/>
              </a:buClr>
              <a:buSzPts val="1100"/>
              <a:buChar char="•"/>
            </a:pPr>
            <a:r>
              <a:rPr lang="en" sz="1800"/>
              <a:t>Bottom-up survivor-centred solutions </a:t>
            </a:r>
            <a:r>
              <a:rPr b="0" lang="en" sz="1800"/>
              <a:t>to address human trafficking provide important insight and practical advice to combat this crime. </a:t>
            </a:r>
            <a:endParaRPr sz="700"/>
          </a:p>
          <a:p>
            <a:pPr indent="-165100" lvl="0" marL="228600" rtl="0" algn="l">
              <a:lnSpc>
                <a:spcPct val="90000"/>
              </a:lnSpc>
              <a:spcBef>
                <a:spcPts val="2400"/>
              </a:spcBef>
              <a:spcAft>
                <a:spcPts val="0"/>
              </a:spcAft>
              <a:buClr>
                <a:srgbClr val="000000"/>
              </a:buClr>
              <a:buSzPts val="1100"/>
              <a:buChar char="•"/>
            </a:pPr>
            <a:r>
              <a:rPr lang="en" sz="1800"/>
              <a:t>Our research debunks the myth of the saviour and rather </a:t>
            </a:r>
            <a:r>
              <a:rPr b="1" lang="en" sz="1800"/>
              <a:t>empowers survivors </a:t>
            </a:r>
            <a:r>
              <a:rPr lang="en" sz="1800"/>
              <a:t>to provide advise and policy solutions. </a:t>
            </a:r>
            <a:endParaRPr sz="700"/>
          </a:p>
          <a:p>
            <a:pPr indent="-165100" lvl="0" marL="228600" rtl="0" algn="l">
              <a:lnSpc>
                <a:spcPct val="90000"/>
              </a:lnSpc>
              <a:spcBef>
                <a:spcPts val="2400"/>
              </a:spcBef>
              <a:spcAft>
                <a:spcPts val="0"/>
              </a:spcAft>
              <a:buClr>
                <a:srgbClr val="000000"/>
              </a:buClr>
              <a:buSzPts val="1100"/>
              <a:buChar char="•"/>
            </a:pPr>
            <a:r>
              <a:rPr lang="en" sz="1800"/>
              <a:t>A need to move away from survivor tokenism to </a:t>
            </a:r>
            <a:r>
              <a:rPr b="1" lang="en" sz="1800"/>
              <a:t>authentic engagement. </a:t>
            </a:r>
            <a:endParaRPr sz="700"/>
          </a:p>
          <a:p>
            <a:pPr indent="-165100" lvl="0" marL="228600" rtl="0" algn="l">
              <a:lnSpc>
                <a:spcPct val="90000"/>
              </a:lnSpc>
              <a:spcBef>
                <a:spcPts val="2400"/>
              </a:spcBef>
              <a:spcAft>
                <a:spcPts val="0"/>
              </a:spcAft>
              <a:buClr>
                <a:srgbClr val="000000"/>
              </a:buClr>
              <a:buSzPts val="1100"/>
              <a:buChar char="•"/>
            </a:pPr>
            <a:r>
              <a:rPr lang="en" sz="1800"/>
              <a:t>Our findings contribute to the </a:t>
            </a:r>
            <a:r>
              <a:rPr b="1" lang="en" sz="1800"/>
              <a:t>ongoing policy debate </a:t>
            </a:r>
            <a:r>
              <a:rPr lang="en" sz="1800"/>
              <a:t>on human trafficking prevention. </a:t>
            </a:r>
            <a:endParaRPr sz="700"/>
          </a:p>
          <a:p>
            <a:pPr indent="-228600" lvl="0" marL="228600" rtl="0" algn="l">
              <a:lnSpc>
                <a:spcPct val="90000"/>
              </a:lnSpc>
              <a:spcBef>
                <a:spcPts val="2400"/>
              </a:spcBef>
              <a:spcAft>
                <a:spcPts val="0"/>
              </a:spcAft>
              <a:buClr>
                <a:srgbClr val="000000"/>
              </a:buClr>
              <a:buSzPts val="2100"/>
              <a:buChar char="•"/>
            </a:pPr>
            <a:r>
              <a:rPr lang="en" sz="1800"/>
              <a:t>Our participants are important </a:t>
            </a:r>
            <a:r>
              <a:rPr b="1" lang="en" sz="1800"/>
              <a:t>stakeholders </a:t>
            </a:r>
            <a:r>
              <a:rPr lang="en" sz="1800"/>
              <a:t>in our research</a:t>
            </a:r>
            <a:r>
              <a:rPr lang="en" sz="500"/>
              <a:t>. </a:t>
            </a:r>
            <a:endParaRPr sz="1800"/>
          </a:p>
        </p:txBody>
      </p:sp>
      <p:sp>
        <p:nvSpPr>
          <p:cNvPr id="235" name="Google Shape;235;p40"/>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41"/>
          <p:cNvSpPr txBox="1"/>
          <p:nvPr>
            <p:ph type="title"/>
          </p:nvPr>
        </p:nvSpPr>
        <p:spPr>
          <a:xfrm>
            <a:off x="628650" y="13691"/>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Future Research</a:t>
            </a:r>
            <a:endParaRPr sz="3800"/>
          </a:p>
        </p:txBody>
      </p:sp>
      <p:sp>
        <p:nvSpPr>
          <p:cNvPr id="241" name="Google Shape;241;p41"/>
          <p:cNvSpPr txBox="1"/>
          <p:nvPr>
            <p:ph idx="1" type="body"/>
          </p:nvPr>
        </p:nvSpPr>
        <p:spPr>
          <a:xfrm>
            <a:off x="1006762" y="1126764"/>
            <a:ext cx="7296727" cy="3263504"/>
          </a:xfrm>
          <a:prstGeom prst="rect">
            <a:avLst/>
          </a:prstGeom>
          <a:noFill/>
          <a:ln>
            <a:noFill/>
          </a:ln>
        </p:spPr>
        <p:txBody>
          <a:bodyPr anchorCtr="0" anchor="t" bIns="45700" lIns="45700" spcFirstLastPara="1" rIns="45700" wrap="square" tIns="45700">
            <a:noAutofit/>
          </a:bodyPr>
          <a:lstStyle/>
          <a:p>
            <a:pPr indent="-196850" lvl="0" marL="228600" rtl="0" algn="l">
              <a:lnSpc>
                <a:spcPct val="90000"/>
              </a:lnSpc>
              <a:spcBef>
                <a:spcPts val="0"/>
              </a:spcBef>
              <a:spcAft>
                <a:spcPts val="0"/>
              </a:spcAft>
              <a:buClr>
                <a:srgbClr val="000000"/>
              </a:buClr>
              <a:buSzPts val="2300"/>
              <a:buChar char="•"/>
            </a:pPr>
            <a:r>
              <a:rPr lang="en" sz="2300"/>
              <a:t>Key informant interviews: Police and service providers.  </a:t>
            </a:r>
            <a:endParaRPr sz="2300"/>
          </a:p>
          <a:p>
            <a:pPr indent="-196850" lvl="0" marL="228600" rtl="0" algn="l">
              <a:lnSpc>
                <a:spcPct val="90000"/>
              </a:lnSpc>
              <a:spcBef>
                <a:spcPts val="2400"/>
              </a:spcBef>
              <a:spcAft>
                <a:spcPts val="0"/>
              </a:spcAft>
              <a:buClr>
                <a:srgbClr val="000000"/>
              </a:buClr>
              <a:buSzPts val="2300"/>
              <a:buChar char="•"/>
            </a:pPr>
            <a:r>
              <a:rPr lang="en" sz="2300"/>
              <a:t>Qualitative interviews with service providers</a:t>
            </a:r>
            <a:endParaRPr sz="2300"/>
          </a:p>
          <a:p>
            <a:pPr indent="-196850" lvl="0" marL="228600" rtl="0" algn="l">
              <a:lnSpc>
                <a:spcPct val="90000"/>
              </a:lnSpc>
              <a:spcBef>
                <a:spcPts val="2400"/>
              </a:spcBef>
              <a:spcAft>
                <a:spcPts val="0"/>
              </a:spcAft>
              <a:buClr>
                <a:srgbClr val="000000"/>
              </a:buClr>
              <a:buSzPts val="2300"/>
              <a:buChar char="•"/>
            </a:pPr>
            <a:r>
              <a:rPr lang="en" sz="2300"/>
              <a:t>Comparative experiences – exploring human trafficking prevention in other Canadian provinces </a:t>
            </a:r>
            <a:endParaRPr sz="2300"/>
          </a:p>
          <a:p>
            <a:pPr indent="-196850" lvl="0" marL="228600" rtl="0" algn="l">
              <a:lnSpc>
                <a:spcPct val="90000"/>
              </a:lnSpc>
              <a:spcBef>
                <a:spcPts val="2400"/>
              </a:spcBef>
              <a:spcAft>
                <a:spcPts val="0"/>
              </a:spcAft>
              <a:buClr>
                <a:srgbClr val="000000"/>
              </a:buClr>
              <a:buSzPts val="2300"/>
              <a:buChar char="•"/>
            </a:pPr>
            <a:r>
              <a:rPr lang="en" sz="2300"/>
              <a:t>Institutional ethnography of victim services</a:t>
            </a:r>
            <a:endParaRPr sz="2300"/>
          </a:p>
        </p:txBody>
      </p:sp>
      <p:sp>
        <p:nvSpPr>
          <p:cNvPr id="242" name="Google Shape;242;p41"/>
          <p:cNvSpPr txBox="1"/>
          <p:nvPr>
            <p:ph idx="12" type="sldNum"/>
          </p:nvPr>
        </p:nvSpPr>
        <p:spPr>
          <a:xfrm>
            <a:off x="8241694" y="4805090"/>
            <a:ext cx="2736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4"/>
          <p:cNvSpPr txBox="1"/>
          <p:nvPr>
            <p:ph type="title"/>
          </p:nvPr>
        </p:nvSpPr>
        <p:spPr>
          <a:xfrm>
            <a:off x="651740" y="0"/>
            <a:ext cx="7886701"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900" u="none" cap="none" strike="noStrike">
                <a:solidFill>
                  <a:srgbClr val="000000"/>
                </a:solidFill>
                <a:latin typeface="Arial"/>
                <a:ea typeface="Arial"/>
                <a:cs typeface="Arial"/>
                <a:sym typeface="Arial"/>
              </a:rPr>
              <a:t>The Story: How it Began</a:t>
            </a:r>
            <a:endParaRPr sz="3900"/>
          </a:p>
        </p:txBody>
      </p:sp>
      <p:sp>
        <p:nvSpPr>
          <p:cNvPr id="101" name="Google Shape;101;p24"/>
          <p:cNvSpPr txBox="1"/>
          <p:nvPr>
            <p:ph idx="1" type="body"/>
          </p:nvPr>
        </p:nvSpPr>
        <p:spPr>
          <a:xfrm>
            <a:off x="967154" y="1114125"/>
            <a:ext cx="7453747" cy="3592010"/>
          </a:xfrm>
          <a:prstGeom prst="rect">
            <a:avLst/>
          </a:prstGeom>
          <a:noFill/>
          <a:ln>
            <a:noFill/>
          </a:ln>
        </p:spPr>
        <p:txBody>
          <a:bodyPr anchorCtr="0" anchor="t" bIns="45700" lIns="45700" spcFirstLastPara="1" rIns="45700" wrap="square" tIns="45700">
            <a:noAutofit/>
          </a:bodyPr>
          <a:lstStyle/>
          <a:p>
            <a:pPr indent="-177800" lvl="0" marL="228600" rtl="0" algn="l">
              <a:lnSpc>
                <a:spcPct val="100000"/>
              </a:lnSpc>
              <a:spcBef>
                <a:spcPts val="0"/>
              </a:spcBef>
              <a:spcAft>
                <a:spcPts val="0"/>
              </a:spcAft>
              <a:buClr>
                <a:srgbClr val="000000"/>
              </a:buClr>
              <a:buSzPts val="1400"/>
              <a:buChar char="•"/>
            </a:pPr>
            <a:r>
              <a:rPr lang="en" sz="2000"/>
              <a:t>Government experience - institutional norms and victim services.</a:t>
            </a:r>
            <a:endParaRPr sz="1700"/>
          </a:p>
          <a:p>
            <a:pPr indent="-177800" lvl="0" marL="228600" rtl="0" algn="l">
              <a:lnSpc>
                <a:spcPct val="100000"/>
              </a:lnSpc>
              <a:spcBef>
                <a:spcPts val="2400"/>
              </a:spcBef>
              <a:spcAft>
                <a:spcPts val="0"/>
              </a:spcAft>
              <a:buClr>
                <a:srgbClr val="000000"/>
              </a:buClr>
              <a:buSzPts val="1400"/>
              <a:buChar char="•"/>
            </a:pPr>
            <a:r>
              <a:rPr lang="en" sz="2000"/>
              <a:t>Top-down</a:t>
            </a:r>
            <a:r>
              <a:rPr b="0" lang="en" sz="2000"/>
              <a:t> versus </a:t>
            </a:r>
            <a:r>
              <a:rPr lang="en" sz="2000"/>
              <a:t>bottom-up</a:t>
            </a:r>
            <a:r>
              <a:rPr b="0" lang="en" sz="2000"/>
              <a:t> approaches to policy development. </a:t>
            </a:r>
            <a:endParaRPr sz="1700"/>
          </a:p>
          <a:p>
            <a:pPr indent="-177800" lvl="0" marL="228600" rtl="0" algn="l">
              <a:lnSpc>
                <a:spcPct val="100000"/>
              </a:lnSpc>
              <a:spcBef>
                <a:spcPts val="2400"/>
              </a:spcBef>
              <a:spcAft>
                <a:spcPts val="0"/>
              </a:spcAft>
              <a:buClr>
                <a:srgbClr val="000000"/>
              </a:buClr>
              <a:buSzPts val="1400"/>
              <a:buChar char="•"/>
            </a:pPr>
            <a:r>
              <a:rPr lang="en" sz="2000"/>
              <a:t>Government victim service policies tend to be </a:t>
            </a:r>
            <a:r>
              <a:rPr b="1" lang="en" sz="2000"/>
              <a:t>institutionally centred </a:t>
            </a:r>
            <a:r>
              <a:rPr lang="en" sz="2000"/>
              <a:t>and </a:t>
            </a:r>
            <a:r>
              <a:rPr b="1" lang="en" sz="2000"/>
              <a:t>prescriptive</a:t>
            </a:r>
            <a:r>
              <a:rPr lang="en" sz="2000"/>
              <a:t> in nature.</a:t>
            </a:r>
            <a:endParaRPr sz="1700"/>
          </a:p>
          <a:p>
            <a:pPr indent="-177800" lvl="0" marL="228600" rtl="0" algn="l">
              <a:lnSpc>
                <a:spcPct val="100000"/>
              </a:lnSpc>
              <a:spcBef>
                <a:spcPts val="2400"/>
              </a:spcBef>
              <a:spcAft>
                <a:spcPts val="0"/>
              </a:spcAft>
              <a:buClr>
                <a:srgbClr val="000000"/>
              </a:buClr>
              <a:buSzPts val="1400"/>
              <a:buChar char="•"/>
            </a:pPr>
            <a:r>
              <a:rPr lang="en" sz="2000"/>
              <a:t>Institutional focus on human trafficking risk and prevention from </a:t>
            </a:r>
            <a:r>
              <a:rPr b="1" lang="en" sz="2000"/>
              <a:t>expert and professional </a:t>
            </a:r>
            <a:r>
              <a:rPr lang="en" sz="2000"/>
              <a:t>perspectives.  </a:t>
            </a:r>
            <a:endParaRPr sz="1700"/>
          </a:p>
          <a:p>
            <a:pPr indent="-177800" lvl="0" marL="228600" rtl="0" algn="l">
              <a:lnSpc>
                <a:spcPct val="100000"/>
              </a:lnSpc>
              <a:spcBef>
                <a:spcPts val="2400"/>
              </a:spcBef>
              <a:spcAft>
                <a:spcPts val="0"/>
              </a:spcAft>
              <a:buClr>
                <a:srgbClr val="000000"/>
              </a:buClr>
              <a:buSzPts val="1400"/>
              <a:buChar char="•"/>
            </a:pPr>
            <a:r>
              <a:rPr lang="en" sz="2000"/>
              <a:t>Hard to reach populations and accidental gatekeepers. </a:t>
            </a:r>
            <a:endParaRPr sz="2000"/>
          </a:p>
        </p:txBody>
      </p:sp>
      <p:sp>
        <p:nvSpPr>
          <p:cNvPr id="102" name="Google Shape;102;p24"/>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5"/>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Research Approach</a:t>
            </a:r>
            <a:endParaRPr sz="3800"/>
          </a:p>
        </p:txBody>
      </p:sp>
      <p:sp>
        <p:nvSpPr>
          <p:cNvPr id="108" name="Google Shape;108;p25"/>
          <p:cNvSpPr txBox="1"/>
          <p:nvPr>
            <p:ph idx="1" type="body"/>
          </p:nvPr>
        </p:nvSpPr>
        <p:spPr>
          <a:xfrm>
            <a:off x="960581" y="1028014"/>
            <a:ext cx="7222836" cy="3876172"/>
          </a:xfrm>
          <a:prstGeom prst="rect">
            <a:avLst/>
          </a:prstGeom>
          <a:noFill/>
          <a:ln>
            <a:noFill/>
          </a:ln>
        </p:spPr>
        <p:txBody>
          <a:bodyPr anchorCtr="0" anchor="t" bIns="45700" lIns="45700" spcFirstLastPara="1" rIns="45700" wrap="square" tIns="45700">
            <a:normAutofit fontScale="77500" lnSpcReduction="20000"/>
          </a:bodyPr>
          <a:lstStyle/>
          <a:p>
            <a:pPr indent="-176688" lvl="0" marL="228600" rtl="0" algn="l">
              <a:lnSpc>
                <a:spcPct val="99000"/>
              </a:lnSpc>
              <a:spcBef>
                <a:spcPts val="0"/>
              </a:spcBef>
              <a:spcAft>
                <a:spcPts val="0"/>
              </a:spcAft>
              <a:buClr>
                <a:srgbClr val="000000"/>
              </a:buClr>
              <a:buSzPct val="83619"/>
              <a:buChar char="•"/>
            </a:pPr>
            <a:r>
              <a:rPr lang="en" sz="2441"/>
              <a:t>Our study explores human trafficking risk and prevention using a </a:t>
            </a:r>
            <a:r>
              <a:rPr b="1" lang="en" sz="2441"/>
              <a:t>survivor-centred approach</a:t>
            </a:r>
            <a:r>
              <a:rPr lang="en" sz="2441"/>
              <a:t>.</a:t>
            </a:r>
            <a:endParaRPr sz="2441"/>
          </a:p>
          <a:p>
            <a:pPr indent="-176688" lvl="0" marL="228600" rtl="0" algn="l">
              <a:lnSpc>
                <a:spcPct val="99000"/>
              </a:lnSpc>
              <a:spcBef>
                <a:spcPts val="2400"/>
              </a:spcBef>
              <a:spcAft>
                <a:spcPts val="0"/>
              </a:spcAft>
              <a:buClr>
                <a:srgbClr val="000000"/>
              </a:buClr>
              <a:buSzPct val="83619"/>
              <a:buChar char="•"/>
            </a:pPr>
            <a:r>
              <a:rPr lang="en" sz="2441"/>
              <a:t>Provides survivors with an opportunity to share their </a:t>
            </a:r>
            <a:r>
              <a:rPr b="1" lang="en" sz="2441"/>
              <a:t>lived experiences and ideas </a:t>
            </a:r>
            <a:r>
              <a:rPr lang="en" sz="2441"/>
              <a:t>about human trafficking risk and prevention.</a:t>
            </a:r>
            <a:endParaRPr sz="2441"/>
          </a:p>
          <a:p>
            <a:pPr indent="-176688" lvl="0" marL="228600" rtl="0" algn="l">
              <a:lnSpc>
                <a:spcPct val="99000"/>
              </a:lnSpc>
              <a:spcBef>
                <a:spcPts val="2400"/>
              </a:spcBef>
              <a:spcAft>
                <a:spcPts val="0"/>
              </a:spcAft>
              <a:buClr>
                <a:srgbClr val="000000"/>
              </a:buClr>
              <a:buSzPct val="83619"/>
              <a:buChar char="•"/>
            </a:pPr>
            <a:r>
              <a:rPr lang="en" sz="2441"/>
              <a:t>Flipping the script – bottom-up approach that shifts power dynamics. </a:t>
            </a:r>
            <a:endParaRPr sz="2441"/>
          </a:p>
          <a:p>
            <a:pPr indent="-194310" lvl="0" marL="228600" rtl="0" algn="l">
              <a:lnSpc>
                <a:spcPct val="99000"/>
              </a:lnSpc>
              <a:spcBef>
                <a:spcPts val="2400"/>
              </a:spcBef>
              <a:spcAft>
                <a:spcPts val="0"/>
              </a:spcAft>
              <a:buClr>
                <a:srgbClr val="000000"/>
              </a:buClr>
              <a:buSzPct val="85714"/>
              <a:buChar char="•"/>
            </a:pPr>
            <a:r>
              <a:rPr lang="en"/>
              <a:t>Researcher as learner </a:t>
            </a:r>
            <a:r>
              <a:rPr b="0" lang="en"/>
              <a:t>and </a:t>
            </a:r>
            <a:r>
              <a:rPr lang="en"/>
              <a:t>survivor as teacher </a:t>
            </a:r>
            <a:r>
              <a:rPr b="0" lang="en"/>
              <a:t>approach. </a:t>
            </a:r>
            <a:endParaRPr/>
          </a:p>
          <a:p>
            <a:pPr indent="-194310" lvl="0" marL="228600" rtl="0" algn="l">
              <a:lnSpc>
                <a:spcPct val="99000"/>
              </a:lnSpc>
              <a:spcBef>
                <a:spcPts val="2400"/>
              </a:spcBef>
              <a:spcAft>
                <a:spcPts val="0"/>
              </a:spcAft>
              <a:buClr>
                <a:srgbClr val="000000"/>
              </a:buClr>
              <a:buSzPct val="85714"/>
              <a:buChar char="•"/>
            </a:pPr>
            <a:r>
              <a:rPr lang="en"/>
              <a:t>Contributes to diminishing hierarchies in research. </a:t>
            </a:r>
            <a:endParaRPr/>
          </a:p>
        </p:txBody>
      </p:sp>
      <p:sp>
        <p:nvSpPr>
          <p:cNvPr id="109" name="Google Shape;109;p25"/>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6"/>
          <p:cNvSpPr txBox="1"/>
          <p:nvPr>
            <p:ph type="title"/>
          </p:nvPr>
        </p:nvSpPr>
        <p:spPr>
          <a:xfrm>
            <a:off x="628650" y="13691"/>
            <a:ext cx="7886700" cy="994200"/>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Addressing the Gaps</a:t>
            </a:r>
            <a:endParaRPr sz="3800"/>
          </a:p>
        </p:txBody>
      </p:sp>
      <p:sp>
        <p:nvSpPr>
          <p:cNvPr id="115" name="Google Shape;115;p26"/>
          <p:cNvSpPr txBox="1"/>
          <p:nvPr>
            <p:ph idx="1" type="body"/>
          </p:nvPr>
        </p:nvSpPr>
        <p:spPr>
          <a:xfrm>
            <a:off x="955964" y="1163813"/>
            <a:ext cx="7232072" cy="3511337"/>
          </a:xfrm>
          <a:prstGeom prst="rect">
            <a:avLst/>
          </a:prstGeom>
          <a:noFill/>
          <a:ln>
            <a:noFill/>
          </a:ln>
        </p:spPr>
        <p:txBody>
          <a:bodyPr anchorCtr="0" anchor="t" bIns="45700" lIns="45700" spcFirstLastPara="1" rIns="45700" wrap="square" tIns="45700">
            <a:noAutofit/>
          </a:bodyPr>
          <a:lstStyle/>
          <a:p>
            <a:pPr indent="-177800" lvl="0" marL="228600" rtl="0" algn="l">
              <a:lnSpc>
                <a:spcPct val="90000"/>
              </a:lnSpc>
              <a:spcBef>
                <a:spcPts val="0"/>
              </a:spcBef>
              <a:spcAft>
                <a:spcPts val="0"/>
              </a:spcAft>
              <a:buClr>
                <a:srgbClr val="000000"/>
              </a:buClr>
              <a:buSzPts val="1600"/>
              <a:buChar char="•"/>
            </a:pPr>
            <a:r>
              <a:rPr lang="en" sz="2000"/>
              <a:t>Survivor-centred perspectives </a:t>
            </a:r>
            <a:r>
              <a:rPr b="0" lang="en" sz="2000"/>
              <a:t>absent in the literature on human trafficking prevention</a:t>
            </a:r>
            <a:r>
              <a:rPr lang="en" sz="2000"/>
              <a:t>. </a:t>
            </a:r>
            <a:endParaRPr sz="1700"/>
          </a:p>
          <a:p>
            <a:pPr indent="-177800" lvl="0" marL="228600" rtl="0" algn="l">
              <a:lnSpc>
                <a:spcPct val="90000"/>
              </a:lnSpc>
              <a:spcBef>
                <a:spcPts val="2400"/>
              </a:spcBef>
              <a:spcAft>
                <a:spcPts val="0"/>
              </a:spcAft>
              <a:buClr>
                <a:srgbClr val="000000"/>
              </a:buClr>
              <a:buSzPts val="1600"/>
              <a:buChar char="•"/>
            </a:pPr>
            <a:r>
              <a:rPr lang="en" sz="2000"/>
              <a:t>Evidence and policy recommendations </a:t>
            </a:r>
            <a:r>
              <a:rPr b="0" lang="en" sz="2000"/>
              <a:t>are constructed by experts and academics with little to no consultations with survivors.  </a:t>
            </a:r>
            <a:endParaRPr sz="1700"/>
          </a:p>
          <a:p>
            <a:pPr indent="-177800" lvl="0" marL="228600" rtl="0" algn="l">
              <a:lnSpc>
                <a:spcPct val="90000"/>
              </a:lnSpc>
              <a:spcBef>
                <a:spcPts val="2400"/>
              </a:spcBef>
              <a:spcAft>
                <a:spcPts val="0"/>
              </a:spcAft>
              <a:buClr>
                <a:srgbClr val="000000"/>
              </a:buClr>
              <a:buSzPts val="1600"/>
              <a:buChar char="•"/>
            </a:pPr>
            <a:r>
              <a:rPr lang="en" sz="2000"/>
              <a:t>The </a:t>
            </a:r>
            <a:r>
              <a:rPr b="1" lang="en" sz="2000"/>
              <a:t>survivor as expert </a:t>
            </a:r>
            <a:r>
              <a:rPr lang="en" sz="2000"/>
              <a:t>narrative is absent in the literature. </a:t>
            </a:r>
            <a:endParaRPr sz="1700"/>
          </a:p>
          <a:p>
            <a:pPr indent="-177800" lvl="0" marL="228600" rtl="0" algn="l">
              <a:lnSpc>
                <a:spcPct val="90000"/>
              </a:lnSpc>
              <a:spcBef>
                <a:spcPts val="2400"/>
              </a:spcBef>
              <a:spcAft>
                <a:spcPts val="0"/>
              </a:spcAft>
              <a:buClr>
                <a:srgbClr val="000000"/>
              </a:buClr>
              <a:buSzPts val="1600"/>
              <a:buChar char="•"/>
            </a:pPr>
            <a:r>
              <a:rPr lang="en" sz="2000"/>
              <a:t>Our findings suggest that human trafficking survivors can help shape prevention policy responses to combat this crime. </a:t>
            </a:r>
            <a:endParaRPr sz="2000"/>
          </a:p>
        </p:txBody>
      </p:sp>
      <p:sp>
        <p:nvSpPr>
          <p:cNvPr id="116" name="Google Shape;116;p26"/>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7"/>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Survivor-Centred Perspectives</a:t>
            </a:r>
            <a:r>
              <a:rPr b="0" i="0" lang="en" sz="4000" u="none" cap="none" strike="noStrike">
                <a:solidFill>
                  <a:srgbClr val="000000"/>
                </a:solidFill>
                <a:latin typeface="Arial"/>
                <a:ea typeface="Arial"/>
                <a:cs typeface="Arial"/>
                <a:sym typeface="Arial"/>
              </a:rPr>
              <a:t>  </a:t>
            </a:r>
            <a:endParaRPr/>
          </a:p>
        </p:txBody>
      </p:sp>
      <p:sp>
        <p:nvSpPr>
          <p:cNvPr id="122" name="Google Shape;122;p27"/>
          <p:cNvSpPr txBox="1"/>
          <p:nvPr>
            <p:ph idx="1" type="body"/>
          </p:nvPr>
        </p:nvSpPr>
        <p:spPr>
          <a:xfrm>
            <a:off x="979054" y="1178286"/>
            <a:ext cx="7347398" cy="3404864"/>
          </a:xfrm>
          <a:prstGeom prst="rect">
            <a:avLst/>
          </a:prstGeom>
          <a:noFill/>
          <a:ln>
            <a:noFill/>
          </a:ln>
        </p:spPr>
        <p:txBody>
          <a:bodyPr anchorCtr="0" anchor="t" bIns="45700" lIns="45700" spcFirstLastPara="1" rIns="45700" wrap="square" tIns="45700">
            <a:noAutofit/>
          </a:bodyPr>
          <a:lstStyle/>
          <a:p>
            <a:pPr indent="-184150" lvl="0" marL="228600" rtl="0" algn="l">
              <a:lnSpc>
                <a:spcPct val="88000"/>
              </a:lnSpc>
              <a:spcBef>
                <a:spcPts val="0"/>
              </a:spcBef>
              <a:spcAft>
                <a:spcPts val="0"/>
              </a:spcAft>
              <a:buClr>
                <a:srgbClr val="000000"/>
              </a:buClr>
              <a:buSzPts val="1800"/>
              <a:buChar char="•"/>
            </a:pPr>
            <a:r>
              <a:rPr lang="en" sz="2100"/>
              <a:t>An emphasis on </a:t>
            </a:r>
            <a:r>
              <a:rPr b="1" lang="en" sz="2100"/>
              <a:t>survivor-informed solutions </a:t>
            </a:r>
            <a:r>
              <a:rPr lang="en" sz="2100"/>
              <a:t>contributes to a comprehensive community safety strategy to prevent this crime.</a:t>
            </a:r>
            <a:endParaRPr sz="2100"/>
          </a:p>
          <a:p>
            <a:pPr indent="-184150" lvl="0" marL="228600" rtl="0" algn="l">
              <a:lnSpc>
                <a:spcPct val="88000"/>
              </a:lnSpc>
              <a:spcBef>
                <a:spcPts val="2400"/>
              </a:spcBef>
              <a:spcAft>
                <a:spcPts val="0"/>
              </a:spcAft>
              <a:buClr>
                <a:srgbClr val="000000"/>
              </a:buClr>
              <a:buSzPts val="1800"/>
              <a:buChar char="•"/>
            </a:pPr>
            <a:r>
              <a:rPr lang="en" sz="2100"/>
              <a:t>Emphasizes shifting roles – survivor as teacher and expert.</a:t>
            </a:r>
            <a:endParaRPr sz="2100"/>
          </a:p>
          <a:p>
            <a:pPr indent="-184150" lvl="0" marL="228600" rtl="0" algn="l">
              <a:lnSpc>
                <a:spcPct val="88000"/>
              </a:lnSpc>
              <a:spcBef>
                <a:spcPts val="2400"/>
              </a:spcBef>
              <a:spcAft>
                <a:spcPts val="0"/>
              </a:spcAft>
              <a:buClr>
                <a:srgbClr val="000000"/>
              </a:buClr>
              <a:buSzPts val="1800"/>
              <a:buChar char="•"/>
            </a:pPr>
            <a:r>
              <a:rPr lang="en" sz="2100"/>
              <a:t>Survivors contribute to the construction of knowledge as experts. </a:t>
            </a:r>
            <a:endParaRPr sz="2100"/>
          </a:p>
          <a:p>
            <a:pPr indent="-184150" lvl="0" marL="228600" rtl="0" algn="l">
              <a:lnSpc>
                <a:spcPct val="88000"/>
              </a:lnSpc>
              <a:spcBef>
                <a:spcPts val="2400"/>
              </a:spcBef>
              <a:spcAft>
                <a:spcPts val="0"/>
              </a:spcAft>
              <a:buClr>
                <a:srgbClr val="000000"/>
              </a:buClr>
              <a:buSzPts val="1800"/>
              <a:buChar char="•"/>
            </a:pPr>
            <a:r>
              <a:rPr lang="en" sz="2100"/>
              <a:t>Survivor empowerment </a:t>
            </a:r>
            <a:r>
              <a:rPr b="0" lang="en" sz="2100"/>
              <a:t>and unexpected findings. </a:t>
            </a:r>
            <a:endParaRPr sz="2100"/>
          </a:p>
        </p:txBody>
      </p:sp>
      <p:sp>
        <p:nvSpPr>
          <p:cNvPr id="123" name="Google Shape;123;p27"/>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8"/>
          <p:cNvSpPr txBox="1"/>
          <p:nvPr>
            <p:ph type="title"/>
          </p:nvPr>
        </p:nvSpPr>
        <p:spPr>
          <a:xfrm>
            <a:off x="628650" y="13691"/>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Theoretical Approach</a:t>
            </a:r>
            <a:endParaRPr sz="3800"/>
          </a:p>
        </p:txBody>
      </p:sp>
      <p:sp>
        <p:nvSpPr>
          <p:cNvPr id="129" name="Google Shape;129;p28"/>
          <p:cNvSpPr txBox="1"/>
          <p:nvPr>
            <p:ph idx="1" type="body"/>
          </p:nvPr>
        </p:nvSpPr>
        <p:spPr>
          <a:xfrm>
            <a:off x="918228" y="1081060"/>
            <a:ext cx="7509165" cy="3686203"/>
          </a:xfrm>
          <a:prstGeom prst="rect">
            <a:avLst/>
          </a:prstGeom>
          <a:noFill/>
          <a:ln>
            <a:noFill/>
          </a:ln>
        </p:spPr>
        <p:txBody>
          <a:bodyPr anchorCtr="0" anchor="t" bIns="45700" lIns="45700" spcFirstLastPara="1" rIns="45700" wrap="square" tIns="45700">
            <a:noAutofit/>
          </a:bodyPr>
          <a:lstStyle/>
          <a:p>
            <a:pPr indent="-184150" lvl="0" marL="228600" rtl="0" algn="l">
              <a:lnSpc>
                <a:spcPct val="99000"/>
              </a:lnSpc>
              <a:spcBef>
                <a:spcPts val="0"/>
              </a:spcBef>
              <a:spcAft>
                <a:spcPts val="0"/>
              </a:spcAft>
              <a:buClr>
                <a:srgbClr val="000000"/>
              </a:buClr>
              <a:buSzPts val="1900"/>
              <a:buChar char="•"/>
            </a:pPr>
            <a:r>
              <a:rPr lang="en" sz="2100"/>
              <a:t>We draw on </a:t>
            </a:r>
            <a:r>
              <a:rPr b="1" lang="en" sz="2100"/>
              <a:t>grounded theory </a:t>
            </a:r>
            <a:r>
              <a:rPr lang="en" sz="2100"/>
              <a:t>(See: Glaser and Strauss, 1967) to explore the experience of trafficked survivors in their own words.</a:t>
            </a:r>
            <a:endParaRPr sz="2100"/>
          </a:p>
          <a:p>
            <a:pPr indent="-184150" lvl="0" marL="228600" rtl="0" algn="l">
              <a:lnSpc>
                <a:spcPct val="99000"/>
              </a:lnSpc>
              <a:spcBef>
                <a:spcPts val="2400"/>
              </a:spcBef>
              <a:spcAft>
                <a:spcPts val="0"/>
              </a:spcAft>
              <a:buClr>
                <a:srgbClr val="000000"/>
              </a:buClr>
              <a:buSzPts val="1900"/>
              <a:buChar char="•"/>
            </a:pPr>
            <a:r>
              <a:rPr lang="en" sz="2100"/>
              <a:t>Offers insight into the “lived” experience of trafficked survivors which allowed us to generate new theories.</a:t>
            </a:r>
            <a:endParaRPr sz="2100"/>
          </a:p>
          <a:p>
            <a:pPr indent="-184150" lvl="0" marL="228600" rtl="0" algn="l">
              <a:lnSpc>
                <a:spcPct val="99000"/>
              </a:lnSpc>
              <a:spcBef>
                <a:spcPts val="2400"/>
              </a:spcBef>
              <a:spcAft>
                <a:spcPts val="0"/>
              </a:spcAft>
              <a:buClr>
                <a:srgbClr val="000000"/>
              </a:buClr>
              <a:buSzPts val="1900"/>
              <a:buChar char="•"/>
            </a:pPr>
            <a:r>
              <a:rPr lang="en" sz="2100"/>
              <a:t>A </a:t>
            </a:r>
            <a:r>
              <a:rPr b="1" lang="en" sz="2100"/>
              <a:t>critical lens </a:t>
            </a:r>
            <a:r>
              <a:rPr lang="en" sz="2100"/>
              <a:t>clarifies how the construction of knowledge in government approaches to victim services and crime prevention can lead to the marginalization of survivors. </a:t>
            </a:r>
            <a:endParaRPr sz="2100"/>
          </a:p>
        </p:txBody>
      </p:sp>
      <p:sp>
        <p:nvSpPr>
          <p:cNvPr id="130" name="Google Shape;130;p28"/>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9"/>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Methodology</a:t>
            </a:r>
            <a:endParaRPr sz="3800"/>
          </a:p>
        </p:txBody>
      </p:sp>
      <p:sp>
        <p:nvSpPr>
          <p:cNvPr id="136" name="Google Shape;136;p29"/>
          <p:cNvSpPr txBox="1"/>
          <p:nvPr>
            <p:ph idx="1" type="body"/>
          </p:nvPr>
        </p:nvSpPr>
        <p:spPr>
          <a:xfrm>
            <a:off x="1057563" y="1163997"/>
            <a:ext cx="7425461" cy="3603266"/>
          </a:xfrm>
          <a:prstGeom prst="rect">
            <a:avLst/>
          </a:prstGeom>
          <a:noFill/>
          <a:ln>
            <a:noFill/>
          </a:ln>
        </p:spPr>
        <p:txBody>
          <a:bodyPr anchorCtr="0" anchor="t" bIns="45700" lIns="45700" spcFirstLastPara="1" rIns="45700" wrap="square" tIns="45700">
            <a:noAutofit/>
          </a:bodyPr>
          <a:lstStyle/>
          <a:p>
            <a:pPr indent="-165100" lvl="0" marL="228600" rtl="0" algn="l">
              <a:lnSpc>
                <a:spcPct val="88000"/>
              </a:lnSpc>
              <a:spcBef>
                <a:spcPts val="0"/>
              </a:spcBef>
              <a:spcAft>
                <a:spcPts val="0"/>
              </a:spcAft>
              <a:buClr>
                <a:srgbClr val="000000"/>
              </a:buClr>
              <a:buSzPts val="1100"/>
              <a:buChar char="•"/>
            </a:pPr>
            <a:r>
              <a:rPr lang="en" sz="1800"/>
              <a:t>Recruitment through relationships with two local non-government organizations that offer services to human trafficking survivors.</a:t>
            </a:r>
            <a:endParaRPr sz="1800"/>
          </a:p>
          <a:p>
            <a:pPr indent="-165100" lvl="0" marL="228600" rtl="0" algn="l">
              <a:lnSpc>
                <a:spcPct val="88000"/>
              </a:lnSpc>
              <a:spcBef>
                <a:spcPts val="2400"/>
              </a:spcBef>
              <a:spcAft>
                <a:spcPts val="0"/>
              </a:spcAft>
              <a:buClr>
                <a:srgbClr val="000000"/>
              </a:buClr>
              <a:buSzPts val="1100"/>
              <a:buChar char="•"/>
            </a:pPr>
            <a:r>
              <a:rPr lang="en" sz="1800"/>
              <a:t>Purposive and snowball sampling</a:t>
            </a:r>
            <a:endParaRPr sz="1800"/>
          </a:p>
          <a:p>
            <a:pPr indent="-165100" lvl="0" marL="228600" rtl="0" algn="l">
              <a:lnSpc>
                <a:spcPct val="88000"/>
              </a:lnSpc>
              <a:spcBef>
                <a:spcPts val="2400"/>
              </a:spcBef>
              <a:spcAft>
                <a:spcPts val="0"/>
              </a:spcAft>
              <a:buClr>
                <a:srgbClr val="000000"/>
              </a:buClr>
              <a:buSzPts val="1100"/>
              <a:buChar char="•"/>
            </a:pPr>
            <a:r>
              <a:rPr lang="en" sz="1800"/>
              <a:t>Participant demographics </a:t>
            </a:r>
            <a:endParaRPr sz="1800"/>
          </a:p>
          <a:p>
            <a:pPr indent="-165100" lvl="0" marL="228600" rtl="0" algn="l">
              <a:lnSpc>
                <a:spcPct val="88000"/>
              </a:lnSpc>
              <a:spcBef>
                <a:spcPts val="2400"/>
              </a:spcBef>
              <a:spcAft>
                <a:spcPts val="0"/>
              </a:spcAft>
              <a:buClr>
                <a:srgbClr val="000000"/>
              </a:buClr>
              <a:buSzPts val="1100"/>
              <a:buChar char="•"/>
            </a:pPr>
            <a:r>
              <a:rPr lang="en" sz="1800"/>
              <a:t>8 in-depth semi-structured virtual interviews using Zoom </a:t>
            </a:r>
            <a:endParaRPr sz="1800"/>
          </a:p>
          <a:p>
            <a:pPr indent="-165100" lvl="0" marL="228600" rtl="0" algn="l">
              <a:lnSpc>
                <a:spcPct val="88000"/>
              </a:lnSpc>
              <a:spcBef>
                <a:spcPts val="2400"/>
              </a:spcBef>
              <a:spcAft>
                <a:spcPts val="0"/>
              </a:spcAft>
              <a:buClr>
                <a:srgbClr val="000000"/>
              </a:buClr>
              <a:buSzPts val="1100"/>
              <a:buChar char="•"/>
            </a:pPr>
            <a:r>
              <a:rPr lang="en" sz="1800"/>
              <a:t>January 2021 – April 2021 </a:t>
            </a:r>
            <a:endParaRPr sz="1800"/>
          </a:p>
          <a:p>
            <a:pPr indent="-165100" lvl="0" marL="228600" rtl="0" algn="l">
              <a:lnSpc>
                <a:spcPct val="88000"/>
              </a:lnSpc>
              <a:spcBef>
                <a:spcPts val="2400"/>
              </a:spcBef>
              <a:spcAft>
                <a:spcPts val="0"/>
              </a:spcAft>
              <a:buClr>
                <a:srgbClr val="000000"/>
              </a:buClr>
              <a:buSzPts val="1100"/>
              <a:buChar char="•"/>
            </a:pPr>
            <a:r>
              <a:rPr lang="en" sz="1800"/>
              <a:t>Thematic analysis of transcribed interview data using NVivo software.   </a:t>
            </a:r>
            <a:endParaRPr sz="1800"/>
          </a:p>
        </p:txBody>
      </p:sp>
      <p:sp>
        <p:nvSpPr>
          <p:cNvPr id="137" name="Google Shape;137;p29"/>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30"/>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Research Ethics</a:t>
            </a:r>
            <a:endParaRPr sz="3800"/>
          </a:p>
        </p:txBody>
      </p:sp>
      <p:sp>
        <p:nvSpPr>
          <p:cNvPr id="143" name="Google Shape;143;p30"/>
          <p:cNvSpPr txBox="1"/>
          <p:nvPr>
            <p:ph idx="1" type="body"/>
          </p:nvPr>
        </p:nvSpPr>
        <p:spPr>
          <a:xfrm>
            <a:off x="1029722" y="994182"/>
            <a:ext cx="7296600" cy="3484500"/>
          </a:xfrm>
          <a:prstGeom prst="rect">
            <a:avLst/>
          </a:prstGeom>
          <a:noFill/>
          <a:ln>
            <a:noFill/>
          </a:ln>
        </p:spPr>
        <p:txBody>
          <a:bodyPr anchorCtr="0" anchor="t" bIns="45700" lIns="45700" spcFirstLastPara="1" rIns="45700" wrap="square" tIns="45700">
            <a:noAutofit/>
          </a:bodyPr>
          <a:lstStyle/>
          <a:p>
            <a:pPr indent="-196850" lvl="0" marL="228600" rtl="0" algn="l">
              <a:lnSpc>
                <a:spcPct val="90000"/>
              </a:lnSpc>
              <a:spcBef>
                <a:spcPts val="0"/>
              </a:spcBef>
              <a:spcAft>
                <a:spcPts val="0"/>
              </a:spcAft>
              <a:buClr>
                <a:srgbClr val="000000"/>
              </a:buClr>
              <a:buSzPts val="1800"/>
              <a:buChar char="•"/>
            </a:pPr>
            <a:r>
              <a:rPr lang="en" sz="2300"/>
              <a:t>Research Ethics approval – Sheridan College </a:t>
            </a:r>
            <a:endParaRPr sz="2300"/>
          </a:p>
          <a:p>
            <a:pPr indent="-196850" lvl="0" marL="228600" rtl="0" algn="l">
              <a:lnSpc>
                <a:spcPct val="90000"/>
              </a:lnSpc>
              <a:spcBef>
                <a:spcPts val="2400"/>
              </a:spcBef>
              <a:spcAft>
                <a:spcPts val="0"/>
              </a:spcAft>
              <a:buClr>
                <a:srgbClr val="000000"/>
              </a:buClr>
              <a:buSzPts val="1800"/>
              <a:buChar char="•"/>
            </a:pPr>
            <a:r>
              <a:rPr lang="en" sz="2300"/>
              <a:t>Covert high-risk vulnerable populations.</a:t>
            </a:r>
            <a:endParaRPr sz="2300"/>
          </a:p>
          <a:p>
            <a:pPr indent="-196850" lvl="0" marL="228600" rtl="0" algn="l">
              <a:lnSpc>
                <a:spcPct val="90000"/>
              </a:lnSpc>
              <a:spcBef>
                <a:spcPts val="2400"/>
              </a:spcBef>
              <a:spcAft>
                <a:spcPts val="0"/>
              </a:spcAft>
              <a:buClr>
                <a:srgbClr val="000000"/>
              </a:buClr>
              <a:buSzPts val="1800"/>
              <a:buChar char="•"/>
            </a:pPr>
            <a:r>
              <a:rPr lang="en" sz="2300"/>
              <a:t>Small sample sizes and deductive disclosure</a:t>
            </a:r>
            <a:endParaRPr sz="2300"/>
          </a:p>
          <a:p>
            <a:pPr indent="-196850" lvl="0" marL="228600" rtl="0" algn="l">
              <a:lnSpc>
                <a:spcPct val="90000"/>
              </a:lnSpc>
              <a:spcBef>
                <a:spcPts val="2400"/>
              </a:spcBef>
              <a:spcAft>
                <a:spcPts val="0"/>
              </a:spcAft>
              <a:buClr>
                <a:srgbClr val="000000"/>
              </a:buClr>
              <a:buSzPts val="1800"/>
              <a:buChar char="•"/>
            </a:pPr>
            <a:r>
              <a:rPr lang="en" sz="2300"/>
              <a:t>Consent and anonymity </a:t>
            </a:r>
            <a:endParaRPr sz="2300"/>
          </a:p>
          <a:p>
            <a:pPr indent="-196850" lvl="0" marL="228600" rtl="0" algn="l">
              <a:lnSpc>
                <a:spcPct val="90000"/>
              </a:lnSpc>
              <a:spcBef>
                <a:spcPts val="2400"/>
              </a:spcBef>
              <a:spcAft>
                <a:spcPts val="0"/>
              </a:spcAft>
              <a:buClr>
                <a:srgbClr val="000000"/>
              </a:buClr>
              <a:buSzPts val="1800"/>
              <a:buChar char="•"/>
            </a:pPr>
            <a:r>
              <a:rPr lang="en" sz="2300"/>
              <a:t>Debriefing and support </a:t>
            </a:r>
            <a:endParaRPr sz="2300"/>
          </a:p>
          <a:p>
            <a:pPr indent="-234950" lvl="0" marL="442912" rtl="0" algn="l">
              <a:lnSpc>
                <a:spcPct val="90000"/>
              </a:lnSpc>
              <a:spcBef>
                <a:spcPts val="2400"/>
              </a:spcBef>
              <a:spcAft>
                <a:spcPts val="0"/>
              </a:spcAft>
              <a:buClr>
                <a:srgbClr val="000000"/>
              </a:buClr>
              <a:buSzPts val="1500"/>
              <a:buFont typeface="Arial"/>
              <a:buChar char="▪"/>
            </a:pPr>
            <a:r>
              <a:rPr lang="en" sz="1500"/>
              <a:t>On call counsellor available for survivors during/after each interview and for follow-up.</a:t>
            </a:r>
            <a:endParaRPr sz="2300"/>
          </a:p>
        </p:txBody>
      </p:sp>
      <p:sp>
        <p:nvSpPr>
          <p:cNvPr id="144" name="Google Shape;144;p30"/>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1"/>
          <p:cNvSpPr txBox="1"/>
          <p:nvPr>
            <p:ph type="title"/>
          </p:nvPr>
        </p:nvSpPr>
        <p:spPr>
          <a:xfrm>
            <a:off x="628650" y="0"/>
            <a:ext cx="7886700" cy="994172"/>
          </a:xfrm>
          <a:prstGeom prst="rect">
            <a:avLst/>
          </a:prstGeom>
          <a:noFill/>
          <a:ln>
            <a:noFill/>
          </a:ln>
        </p:spPr>
        <p:txBody>
          <a:bodyPr anchorCtr="0" anchor="ctr" bIns="45700" lIns="45700" spcFirstLastPara="1" rIns="45700" wrap="square" tIns="45700">
            <a:normAutofit/>
          </a:bodyPr>
          <a:lstStyle/>
          <a:p>
            <a:pPr indent="0" lvl="0" marL="0" rtl="0" algn="ctr">
              <a:lnSpc>
                <a:spcPct val="90000"/>
              </a:lnSpc>
              <a:spcBef>
                <a:spcPts val="0"/>
              </a:spcBef>
              <a:spcAft>
                <a:spcPts val="0"/>
              </a:spcAft>
              <a:buClr>
                <a:srgbClr val="000000"/>
              </a:buClr>
              <a:buSzPts val="4000"/>
              <a:buFont typeface="Arial"/>
              <a:buNone/>
            </a:pPr>
            <a:r>
              <a:rPr b="0" i="0" lang="en" sz="3800" u="none" cap="none" strike="noStrike">
                <a:solidFill>
                  <a:srgbClr val="000000"/>
                </a:solidFill>
                <a:latin typeface="Arial"/>
                <a:ea typeface="Arial"/>
                <a:cs typeface="Arial"/>
                <a:sym typeface="Arial"/>
              </a:rPr>
              <a:t>The Interviews</a:t>
            </a:r>
            <a:endParaRPr sz="3800"/>
          </a:p>
        </p:txBody>
      </p:sp>
      <p:sp>
        <p:nvSpPr>
          <p:cNvPr id="150" name="Google Shape;150;p31"/>
          <p:cNvSpPr txBox="1"/>
          <p:nvPr>
            <p:ph idx="1" type="body"/>
          </p:nvPr>
        </p:nvSpPr>
        <p:spPr>
          <a:xfrm>
            <a:off x="970479" y="1026552"/>
            <a:ext cx="7444511" cy="3910013"/>
          </a:xfrm>
          <a:prstGeom prst="rect">
            <a:avLst/>
          </a:prstGeom>
          <a:noFill/>
          <a:ln>
            <a:noFill/>
          </a:ln>
        </p:spPr>
        <p:txBody>
          <a:bodyPr anchorCtr="0" anchor="t" bIns="45700" lIns="45700" spcFirstLastPara="1" rIns="45700" wrap="square" tIns="45700">
            <a:noAutofit/>
          </a:bodyPr>
          <a:lstStyle/>
          <a:p>
            <a:pPr indent="-165100" lvl="0" marL="228600" rtl="0" algn="l">
              <a:lnSpc>
                <a:spcPct val="100000"/>
              </a:lnSpc>
              <a:spcBef>
                <a:spcPts val="0"/>
              </a:spcBef>
              <a:spcAft>
                <a:spcPts val="0"/>
              </a:spcAft>
              <a:buClr>
                <a:srgbClr val="000000"/>
              </a:buClr>
              <a:buSzPts val="1400"/>
              <a:buChar char="•"/>
            </a:pPr>
            <a:r>
              <a:rPr lang="en" sz="1800"/>
              <a:t>13 open-ended questions </a:t>
            </a:r>
            <a:r>
              <a:rPr b="0" lang="en" sz="1800"/>
              <a:t>that explored survivor’s thoughts and ideas about:</a:t>
            </a:r>
            <a:endParaRPr sz="1800"/>
          </a:p>
          <a:p>
            <a:pPr indent="-203200" lvl="0" marL="534987" rtl="0" algn="l">
              <a:lnSpc>
                <a:spcPct val="100000"/>
              </a:lnSpc>
              <a:spcBef>
                <a:spcPts val="2000"/>
              </a:spcBef>
              <a:spcAft>
                <a:spcPts val="0"/>
              </a:spcAft>
              <a:buClr>
                <a:srgbClr val="000000"/>
              </a:buClr>
              <a:buSzPts val="1000"/>
              <a:buFont typeface="Arial"/>
              <a:buChar char="▪"/>
            </a:pPr>
            <a:r>
              <a:rPr lang="en" sz="1800"/>
              <a:t>Existing services and gaps in services</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Experiences reporting</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Programmatic prevention and intervention </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General prevention advice</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Technology risk and prevention</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Human trafficking warning signs </a:t>
            </a:r>
            <a:endParaRPr sz="1800"/>
          </a:p>
          <a:p>
            <a:pPr indent="-203200" lvl="0" marL="534987" rtl="0" algn="l">
              <a:lnSpc>
                <a:spcPct val="100000"/>
              </a:lnSpc>
              <a:spcBef>
                <a:spcPts val="1400"/>
              </a:spcBef>
              <a:spcAft>
                <a:spcPts val="0"/>
              </a:spcAft>
              <a:buClr>
                <a:srgbClr val="000000"/>
              </a:buClr>
              <a:buSzPts val="1000"/>
              <a:buFont typeface="Arial"/>
              <a:buChar char="▪"/>
            </a:pPr>
            <a:r>
              <a:rPr lang="en" sz="1800"/>
              <a:t>The role of police, government and service providers.</a:t>
            </a:r>
            <a:endParaRPr sz="1800"/>
          </a:p>
        </p:txBody>
      </p:sp>
      <p:sp>
        <p:nvSpPr>
          <p:cNvPr id="151" name="Google Shape;151;p31"/>
          <p:cNvSpPr txBox="1"/>
          <p:nvPr>
            <p:ph idx="12" type="sldNum"/>
          </p:nvPr>
        </p:nvSpPr>
        <p:spPr>
          <a:xfrm>
            <a:off x="8326452" y="4805090"/>
            <a:ext cx="189000" cy="198300"/>
          </a:xfrm>
          <a:prstGeom prst="rect">
            <a:avLst/>
          </a:prstGeom>
          <a:noFill/>
          <a:ln>
            <a:noFill/>
          </a:ln>
        </p:spPr>
        <p:txBody>
          <a:bodyPr anchorCtr="0" anchor="ctr" bIns="45700" lIns="45700" spcFirstLastPara="1" rIns="45700" wrap="square" tIns="45700">
            <a:spAutoFit/>
          </a:bodyPr>
          <a:lstStyle/>
          <a:p>
            <a:pPr indent="0" lvl="0" marL="0" rtl="0" algn="r">
              <a:lnSpc>
                <a:spcPct val="100000"/>
              </a:lnSpc>
              <a:spcBef>
                <a:spcPts val="0"/>
              </a:spcBef>
              <a:spcAft>
                <a:spcPts val="0"/>
              </a:spcAft>
              <a:buClr>
                <a:srgbClr val="888888"/>
              </a:buClr>
              <a:buSzPts val="1200"/>
              <a:buFont typeface="Arial"/>
              <a:buNone/>
            </a:pPr>
            <a:fld id="{00000000-1234-1234-1234-123412341234}" type="slidenum">
              <a:rPr lang="en" sz="1200">
                <a:solidFill>
                  <a:srgbClr val="888888"/>
                </a:solidFill>
              </a:rP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A9F38F4AE8ED54586F00F944A5058BA" ma:contentTypeVersion="14" ma:contentTypeDescription="Create a new document." ma:contentTypeScope="" ma:versionID="a9b840ff050def9df17b426c25d0ea55">
  <xsd:schema xmlns:xsd="http://www.w3.org/2001/XMLSchema" xmlns:xs="http://www.w3.org/2001/XMLSchema" xmlns:p="http://schemas.microsoft.com/office/2006/metadata/properties" xmlns:ns2="e24b7d41-0ef4-4026-ab7d-eb1767ab9009" xmlns:ns3="6babe422-6366-4e8c-9314-37d5bd015495" targetNamespace="http://schemas.microsoft.com/office/2006/metadata/properties" ma:root="true" ma:fieldsID="7a3b0ed62f1bfbaf506576e3151d296b" ns2:_="" ns3:_="">
    <xsd:import namespace="e24b7d41-0ef4-4026-ab7d-eb1767ab9009"/>
    <xsd:import namespace="6babe422-6366-4e8c-9314-37d5bd01549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4b7d41-0ef4-4026-ab7d-eb1767ab90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6875b50-84de-4a3a-aee8-351b89322ea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babe422-6366-4e8c-9314-37d5bd01549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8991527-3e8b-4d92-8f1a-73945854e4d3}" ma:internalName="TaxCatchAll" ma:showField="CatchAllData" ma:web="6babe422-6366-4e8c-9314-37d5bd015495">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babe422-6366-4e8c-9314-37d5bd015495" xsi:nil="true"/>
    <lcf76f155ced4ddcb4097134ff3c332f xmlns="e24b7d41-0ef4-4026-ab7d-eb1767ab900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0856C0E-FAA7-4FB5-9FB3-E7431267FF55}"/>
</file>

<file path=customXml/itemProps2.xml><?xml version="1.0" encoding="utf-8"?>
<ds:datastoreItem xmlns:ds="http://schemas.openxmlformats.org/officeDocument/2006/customXml" ds:itemID="{5F9A09F1-CEFE-4E93-AF78-0F2BF6D1700D}"/>
</file>

<file path=customXml/itemProps3.xml><?xml version="1.0" encoding="utf-8"?>
<ds:datastoreItem xmlns:ds="http://schemas.openxmlformats.org/officeDocument/2006/customXml" ds:itemID="{4127AAC2-B1CD-4F11-92ED-A31643B73D93}"/>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0x010100FA9F38F4AE8ED54586F00F944A5058BA</vt:lpwstr>
  </property>
</Properties>
</file>