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265" r:id="rId2"/>
    <p:sldId id="266" r:id="rId3"/>
    <p:sldId id="267" r:id="rId4"/>
    <p:sldId id="268" r:id="rId5"/>
    <p:sldId id="269" r:id="rId6"/>
    <p:sldId id="270" r:id="rId7"/>
    <p:sldId id="291" r:id="rId8"/>
    <p:sldId id="271" r:id="rId9"/>
    <p:sldId id="272" r:id="rId10"/>
    <p:sldId id="273" r:id="rId11"/>
    <p:sldId id="293" r:id="rId12"/>
    <p:sldId id="292" r:id="rId13"/>
    <p:sldId id="287" r:id="rId14"/>
    <p:sldId id="294" r:id="rId15"/>
    <p:sldId id="277" r:id="rId16"/>
    <p:sldId id="278" r:id="rId17"/>
    <p:sldId id="279" r:id="rId18"/>
    <p:sldId id="280" r:id="rId19"/>
    <p:sldId id="281" r:id="rId20"/>
    <p:sldId id="282" r:id="rId21"/>
    <p:sldId id="283" r:id="rId22"/>
    <p:sldId id="284" r:id="rId23"/>
    <p:sldId id="285"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29" autoAdjust="0"/>
    <p:restoredTop sz="94674" autoAdjust="0"/>
  </p:normalViewPr>
  <p:slideViewPr>
    <p:cSldViewPr snapToGrid="0" snapToObjects="1">
      <p:cViewPr varScale="1">
        <p:scale>
          <a:sx n="62" d="100"/>
          <a:sy n="62" d="100"/>
        </p:scale>
        <p:origin x="576"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napToObjects="1">
      <p:cViewPr varScale="1">
        <p:scale>
          <a:sx n="84" d="100"/>
          <a:sy n="84" d="100"/>
        </p:scale>
        <p:origin x="245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BCCFB5-A4F0-E547-A70D-EA4310AD4D0E}" type="datetime1">
              <a:rPr lang="en-CA" smtClean="0"/>
              <a:pPr/>
              <a:t>2021-06-17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AAE88D-B31E-0343-AEF6-E4AF2050AE2A}" type="slidenum">
              <a:rPr lang="en-US" smtClean="0"/>
              <a:pPr/>
              <a:t>‹#›</a:t>
            </a:fld>
            <a:endParaRPr lang="en-US"/>
          </a:p>
        </p:txBody>
      </p:sp>
    </p:spTree>
    <p:extLst>
      <p:ext uri="{BB962C8B-B14F-4D97-AF65-F5344CB8AC3E}">
        <p14:creationId xmlns:p14="http://schemas.microsoft.com/office/powerpoint/2010/main" val="2870168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99A0F8-C2A5-1E46-AE85-D3D2AC41FB50}" type="datetime1">
              <a:rPr lang="en-CA" smtClean="0"/>
              <a:pPr/>
              <a:t>2021-06-17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CAA91-F3A6-1647-A7DF-CE748B9C4350}" type="slidenum">
              <a:rPr lang="en-US" smtClean="0"/>
              <a:pPr/>
              <a:t>‹#›</a:t>
            </a:fld>
            <a:endParaRPr lang="en-US"/>
          </a:p>
        </p:txBody>
      </p:sp>
    </p:spTree>
    <p:extLst>
      <p:ext uri="{BB962C8B-B14F-4D97-AF65-F5344CB8AC3E}">
        <p14:creationId xmlns:p14="http://schemas.microsoft.com/office/powerpoint/2010/main" val="42774617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DCAA91-F3A6-1647-A7DF-CE748B9C4350}" type="slidenum">
              <a:rPr lang="en-US" smtClean="0"/>
              <a:pPr/>
              <a:t>1</a:t>
            </a:fld>
            <a:endParaRPr lang="en-US"/>
          </a:p>
        </p:txBody>
      </p:sp>
    </p:spTree>
    <p:extLst>
      <p:ext uri="{BB962C8B-B14F-4D97-AF65-F5344CB8AC3E}">
        <p14:creationId xmlns:p14="http://schemas.microsoft.com/office/powerpoint/2010/main" val="940214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16</a:t>
            </a:fld>
            <a:endParaRPr lang="en-US"/>
          </a:p>
        </p:txBody>
      </p:sp>
    </p:spTree>
    <p:extLst>
      <p:ext uri="{BB962C8B-B14F-4D97-AF65-F5344CB8AC3E}">
        <p14:creationId xmlns:p14="http://schemas.microsoft.com/office/powerpoint/2010/main" val="301815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17</a:t>
            </a:fld>
            <a:endParaRPr lang="en-US"/>
          </a:p>
        </p:txBody>
      </p:sp>
    </p:spTree>
    <p:extLst>
      <p:ext uri="{BB962C8B-B14F-4D97-AF65-F5344CB8AC3E}">
        <p14:creationId xmlns:p14="http://schemas.microsoft.com/office/powerpoint/2010/main" val="916271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18</a:t>
            </a:fld>
            <a:endParaRPr lang="en-US"/>
          </a:p>
        </p:txBody>
      </p:sp>
    </p:spTree>
    <p:extLst>
      <p:ext uri="{BB962C8B-B14F-4D97-AF65-F5344CB8AC3E}">
        <p14:creationId xmlns:p14="http://schemas.microsoft.com/office/powerpoint/2010/main" val="1680728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19</a:t>
            </a:fld>
            <a:endParaRPr lang="en-US"/>
          </a:p>
        </p:txBody>
      </p:sp>
    </p:spTree>
    <p:extLst>
      <p:ext uri="{BB962C8B-B14F-4D97-AF65-F5344CB8AC3E}">
        <p14:creationId xmlns:p14="http://schemas.microsoft.com/office/powerpoint/2010/main" val="2846333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21</a:t>
            </a:fld>
            <a:endParaRPr lang="en-US"/>
          </a:p>
        </p:txBody>
      </p:sp>
    </p:spTree>
    <p:extLst>
      <p:ext uri="{BB962C8B-B14F-4D97-AF65-F5344CB8AC3E}">
        <p14:creationId xmlns:p14="http://schemas.microsoft.com/office/powerpoint/2010/main" val="256718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2</a:t>
            </a:fld>
            <a:endParaRPr lang="en-US"/>
          </a:p>
        </p:txBody>
      </p:sp>
    </p:spTree>
    <p:extLst>
      <p:ext uri="{BB962C8B-B14F-4D97-AF65-F5344CB8AC3E}">
        <p14:creationId xmlns:p14="http://schemas.microsoft.com/office/powerpoint/2010/main" val="194699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3</a:t>
            </a:fld>
            <a:endParaRPr lang="en-US"/>
          </a:p>
        </p:txBody>
      </p:sp>
    </p:spTree>
    <p:extLst>
      <p:ext uri="{BB962C8B-B14F-4D97-AF65-F5344CB8AC3E}">
        <p14:creationId xmlns:p14="http://schemas.microsoft.com/office/powerpoint/2010/main" val="2325788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7</a:t>
            </a:fld>
            <a:endParaRPr lang="en-US"/>
          </a:p>
        </p:txBody>
      </p:sp>
    </p:spTree>
    <p:extLst>
      <p:ext uri="{BB962C8B-B14F-4D97-AF65-F5344CB8AC3E}">
        <p14:creationId xmlns:p14="http://schemas.microsoft.com/office/powerpoint/2010/main" val="101358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8</a:t>
            </a:fld>
            <a:endParaRPr lang="en-US"/>
          </a:p>
        </p:txBody>
      </p:sp>
    </p:spTree>
    <p:extLst>
      <p:ext uri="{BB962C8B-B14F-4D97-AF65-F5344CB8AC3E}">
        <p14:creationId xmlns:p14="http://schemas.microsoft.com/office/powerpoint/2010/main" val="1841540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9</a:t>
            </a:fld>
            <a:endParaRPr lang="en-US"/>
          </a:p>
        </p:txBody>
      </p:sp>
    </p:spTree>
    <p:extLst>
      <p:ext uri="{BB962C8B-B14F-4D97-AF65-F5344CB8AC3E}">
        <p14:creationId xmlns:p14="http://schemas.microsoft.com/office/powerpoint/2010/main" val="295433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11</a:t>
            </a:fld>
            <a:endParaRPr lang="en-US"/>
          </a:p>
        </p:txBody>
      </p:sp>
    </p:spTree>
    <p:extLst>
      <p:ext uri="{BB962C8B-B14F-4D97-AF65-F5344CB8AC3E}">
        <p14:creationId xmlns:p14="http://schemas.microsoft.com/office/powerpoint/2010/main" val="208858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12</a:t>
            </a:fld>
            <a:endParaRPr lang="en-US"/>
          </a:p>
        </p:txBody>
      </p:sp>
    </p:spTree>
    <p:extLst>
      <p:ext uri="{BB962C8B-B14F-4D97-AF65-F5344CB8AC3E}">
        <p14:creationId xmlns:p14="http://schemas.microsoft.com/office/powerpoint/2010/main" val="370181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5DCAA91-F3A6-1647-A7DF-CE748B9C4350}" type="slidenum">
              <a:rPr lang="en-US" smtClean="0"/>
              <a:pPr/>
              <a:t>15</a:t>
            </a:fld>
            <a:endParaRPr lang="en-US"/>
          </a:p>
        </p:txBody>
      </p:sp>
    </p:spTree>
    <p:extLst>
      <p:ext uri="{BB962C8B-B14F-4D97-AF65-F5344CB8AC3E}">
        <p14:creationId xmlns:p14="http://schemas.microsoft.com/office/powerpoint/2010/main" val="5850867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30387" y="2981573"/>
            <a:ext cx="5594289" cy="603764"/>
          </a:xfrm>
        </p:spPr>
        <p:txBody>
          <a:bodyPr>
            <a:noAutofit/>
          </a:bodyPr>
          <a:lstStyle>
            <a:lvl1pPr algn="r">
              <a:defRPr sz="1800" b="0" i="0">
                <a:solidFill>
                  <a:srgbClr val="FFFFFF"/>
                </a:solidFill>
                <a:latin typeface="Arial"/>
                <a:cs typeface="Arial"/>
              </a:defRPr>
            </a:lvl1pPr>
          </a:lstStyle>
          <a:p>
            <a:r>
              <a:rPr lang="en-CA" dirty="0"/>
              <a:t>Click to edit Master Title</a:t>
            </a:r>
            <a:endParaRPr lang="en-US" dirty="0"/>
          </a:p>
        </p:txBody>
      </p:sp>
      <p:sp>
        <p:nvSpPr>
          <p:cNvPr id="3" name="Subtitle 2"/>
          <p:cNvSpPr>
            <a:spLocks noGrp="1"/>
          </p:cNvSpPr>
          <p:nvPr>
            <p:ph type="subTitle" idx="1" hasCustomPrompt="1"/>
          </p:nvPr>
        </p:nvSpPr>
        <p:spPr>
          <a:xfrm>
            <a:off x="5130387" y="3605341"/>
            <a:ext cx="5594289" cy="548985"/>
          </a:xfrm>
        </p:spPr>
        <p:txBody>
          <a:bodyPr anchor="ctr">
            <a:noAutofit/>
          </a:bodyPr>
          <a:lstStyle>
            <a:lvl1pPr marL="0" indent="0" algn="r">
              <a:buNone/>
              <a:defRPr sz="16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a:t>
            </a:r>
            <a:endParaRPr lang="en-US" dirty="0"/>
          </a:p>
        </p:txBody>
      </p:sp>
      <p:sp>
        <p:nvSpPr>
          <p:cNvPr id="6" name="Slide Number Placeholder 5"/>
          <p:cNvSpPr>
            <a:spLocks noGrp="1"/>
          </p:cNvSpPr>
          <p:nvPr>
            <p:ph type="sldNum" sz="quarter" idx="4"/>
          </p:nvPr>
        </p:nvSpPr>
        <p:spPr>
          <a:xfrm>
            <a:off x="9146287" y="6340664"/>
            <a:ext cx="2844800" cy="248869"/>
          </a:xfrm>
          <a:prstGeom prst="rect">
            <a:avLst/>
          </a:prstGeom>
        </p:spPr>
        <p:txBody>
          <a:bodyPr vert="horz" lIns="91440" tIns="45720" rIns="91440" bIns="45720" rtlCol="0" anchor="ctr"/>
          <a:lstStyle>
            <a:lvl1pPr algn="r">
              <a:defRPr sz="1100" b="0" i="0">
                <a:solidFill>
                  <a:schemeClr val="bg1"/>
                </a:solidFill>
                <a:latin typeface="Arial"/>
                <a:cs typeface="Arial"/>
              </a:defRPr>
            </a:lvl1pPr>
          </a:lstStyle>
          <a:p>
            <a:fld id="{9B1324AB-40AA-8540-8DF4-957947941099}" type="slidenum">
              <a:rPr lang="en-US" smtClean="0"/>
              <a:pPr/>
              <a:t>‹#›</a:t>
            </a:fld>
            <a:endParaRPr lang="en-US" dirty="0"/>
          </a:p>
        </p:txBody>
      </p: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4655" r="4655"/>
          <a:stretch/>
        </p:blipFill>
        <p:spPr>
          <a:xfrm>
            <a:off x="1" y="0"/>
            <a:ext cx="12192000" cy="6858000"/>
          </a:xfrm>
          <a:prstGeom prst="rect">
            <a:avLst/>
          </a:prstGeom>
        </p:spPr>
      </p:pic>
    </p:spTree>
    <p:extLst>
      <p:ext uri="{BB962C8B-B14F-4D97-AF65-F5344CB8AC3E}">
        <p14:creationId xmlns:p14="http://schemas.microsoft.com/office/powerpoint/2010/main" val="160977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Slide Number Placeholder 5"/>
          <p:cNvSpPr>
            <a:spLocks noGrp="1"/>
          </p:cNvSpPr>
          <p:nvPr>
            <p:ph type="sldNum" sz="quarter" idx="12"/>
          </p:nvPr>
        </p:nvSpPr>
        <p:spPr/>
        <p:txBody>
          <a:bodyPr/>
          <a:lstStyle/>
          <a:p>
            <a:fld id="{9B1324AB-40AA-8540-8DF4-957947941099}" type="slidenum">
              <a:rPr lang="en-US" smtClean="0"/>
              <a:pPr/>
              <a:t>‹#›</a:t>
            </a:fld>
            <a:endParaRPr lang="en-US"/>
          </a:p>
        </p:txBody>
      </p:sp>
    </p:spTree>
    <p:extLst>
      <p:ext uri="{BB962C8B-B14F-4D97-AF65-F5344CB8AC3E}">
        <p14:creationId xmlns:p14="http://schemas.microsoft.com/office/powerpoint/2010/main" val="706513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Slide Number Placeholder 5"/>
          <p:cNvSpPr>
            <a:spLocks noGrp="1"/>
          </p:cNvSpPr>
          <p:nvPr>
            <p:ph type="sldNum" sz="quarter" idx="12"/>
          </p:nvPr>
        </p:nvSpPr>
        <p:spPr/>
        <p:txBody>
          <a:bodyPr/>
          <a:lstStyle/>
          <a:p>
            <a:fld id="{9B1324AB-40AA-8540-8DF4-957947941099}" type="slidenum">
              <a:rPr lang="en-US" smtClean="0"/>
              <a:pPr/>
              <a:t>‹#›</a:t>
            </a:fld>
            <a:endParaRPr lang="en-US"/>
          </a:p>
        </p:txBody>
      </p:sp>
    </p:spTree>
    <p:extLst>
      <p:ext uri="{BB962C8B-B14F-4D97-AF65-F5344CB8AC3E}">
        <p14:creationId xmlns:p14="http://schemas.microsoft.com/office/powerpoint/2010/main" val="3020857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Slide Number Placeholder 5"/>
          <p:cNvSpPr>
            <a:spLocks noGrp="1"/>
          </p:cNvSpPr>
          <p:nvPr>
            <p:ph type="sldNum" sz="quarter" idx="12"/>
          </p:nvPr>
        </p:nvSpPr>
        <p:spPr/>
        <p:txBody>
          <a:bodyPr/>
          <a:lstStyle/>
          <a:p>
            <a:fld id="{9B1324AB-40AA-8540-8DF4-957947941099}" type="slidenum">
              <a:rPr lang="en-US" smtClean="0"/>
              <a:pPr/>
              <a:t>‹#›</a:t>
            </a:fld>
            <a:endParaRPr lang="en-US"/>
          </a:p>
        </p:txBody>
      </p:sp>
    </p:spTree>
    <p:extLst>
      <p:ext uri="{BB962C8B-B14F-4D97-AF65-F5344CB8AC3E}">
        <p14:creationId xmlns:p14="http://schemas.microsoft.com/office/powerpoint/2010/main" val="321443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noAutofit/>
          </a:bodyPr>
          <a:lstStyle>
            <a:lvl1pPr algn="l">
              <a:defRPr sz="3000" b="1" cap="all"/>
            </a:lvl1pPr>
          </a:lstStyle>
          <a:p>
            <a:r>
              <a:rPr lang="en-CA"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6" name="Slide Number Placeholder 5"/>
          <p:cNvSpPr>
            <a:spLocks noGrp="1"/>
          </p:cNvSpPr>
          <p:nvPr>
            <p:ph type="sldNum" sz="quarter" idx="12"/>
          </p:nvPr>
        </p:nvSpPr>
        <p:spPr/>
        <p:txBody>
          <a:bodyPr/>
          <a:lstStyle/>
          <a:p>
            <a:fld id="{9B1324AB-40AA-8540-8DF4-957947941099}" type="slidenum">
              <a:rPr lang="en-US" smtClean="0"/>
              <a:pPr/>
              <a:t>‹#›</a:t>
            </a:fld>
            <a:endParaRPr lang="en-US"/>
          </a:p>
        </p:txBody>
      </p:sp>
    </p:spTree>
    <p:extLst>
      <p:ext uri="{BB962C8B-B14F-4D97-AF65-F5344CB8AC3E}">
        <p14:creationId xmlns:p14="http://schemas.microsoft.com/office/powerpoint/2010/main" val="2433465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609600" y="1600202"/>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6197600" y="1600202"/>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Slide Number Placeholder 6"/>
          <p:cNvSpPr>
            <a:spLocks noGrp="1"/>
          </p:cNvSpPr>
          <p:nvPr>
            <p:ph type="sldNum" sz="quarter" idx="12"/>
          </p:nvPr>
        </p:nvSpPr>
        <p:spPr/>
        <p:txBody>
          <a:bodyPr/>
          <a:lstStyle/>
          <a:p>
            <a:fld id="{9B1324AB-40AA-8540-8DF4-957947941099}" type="slidenum">
              <a:rPr lang="en-US" smtClean="0"/>
              <a:pPr/>
              <a:t>‹#›</a:t>
            </a:fld>
            <a:endParaRPr lang="en-US"/>
          </a:p>
        </p:txBody>
      </p:sp>
    </p:spTree>
    <p:extLst>
      <p:ext uri="{BB962C8B-B14F-4D97-AF65-F5344CB8AC3E}">
        <p14:creationId xmlns:p14="http://schemas.microsoft.com/office/powerpoint/2010/main" val="165256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6193373" y="1535114"/>
            <a:ext cx="5389033"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6193373" y="2174875"/>
            <a:ext cx="5389033" cy="3951288"/>
          </a:xfrm>
        </p:spPr>
        <p:txBody>
          <a:bodyPr>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9" name="Slide Number Placeholder 8"/>
          <p:cNvSpPr>
            <a:spLocks noGrp="1"/>
          </p:cNvSpPr>
          <p:nvPr>
            <p:ph type="sldNum" sz="quarter" idx="12"/>
          </p:nvPr>
        </p:nvSpPr>
        <p:spPr/>
        <p:txBody>
          <a:bodyPr/>
          <a:lstStyle/>
          <a:p>
            <a:fld id="{9B1324AB-40AA-8540-8DF4-957947941099}" type="slidenum">
              <a:rPr lang="en-US" smtClean="0"/>
              <a:pPr/>
              <a:t>‹#›</a:t>
            </a:fld>
            <a:endParaRPr lang="en-US"/>
          </a:p>
        </p:txBody>
      </p:sp>
    </p:spTree>
    <p:extLst>
      <p:ext uri="{BB962C8B-B14F-4D97-AF65-F5344CB8AC3E}">
        <p14:creationId xmlns:p14="http://schemas.microsoft.com/office/powerpoint/2010/main" val="2133108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5" name="Slide Number Placeholder 4"/>
          <p:cNvSpPr>
            <a:spLocks noGrp="1"/>
          </p:cNvSpPr>
          <p:nvPr>
            <p:ph type="sldNum" sz="quarter" idx="12"/>
          </p:nvPr>
        </p:nvSpPr>
        <p:spPr/>
        <p:txBody>
          <a:bodyPr/>
          <a:lstStyle/>
          <a:p>
            <a:fld id="{9B1324AB-40AA-8540-8DF4-957947941099}" type="slidenum">
              <a:rPr lang="en-US" smtClean="0"/>
              <a:pPr/>
              <a:t>‹#›</a:t>
            </a:fld>
            <a:endParaRPr lang="en-US"/>
          </a:p>
        </p:txBody>
      </p:sp>
    </p:spTree>
    <p:extLst>
      <p:ext uri="{BB962C8B-B14F-4D97-AF65-F5344CB8AC3E}">
        <p14:creationId xmlns:p14="http://schemas.microsoft.com/office/powerpoint/2010/main" val="2862236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1324AB-40AA-8540-8DF4-957947941099}" type="slidenum">
              <a:rPr lang="en-US" smtClean="0"/>
              <a:pPr/>
              <a:t>‹#›</a:t>
            </a:fld>
            <a:endParaRPr lang="en-US"/>
          </a:p>
        </p:txBody>
      </p:sp>
    </p:spTree>
    <p:extLst>
      <p:ext uri="{BB962C8B-B14F-4D97-AF65-F5344CB8AC3E}">
        <p14:creationId xmlns:p14="http://schemas.microsoft.com/office/powerpoint/2010/main" val="426830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normAutofit/>
          </a:bodyPr>
          <a:lstStyle>
            <a:lvl1pPr algn="l">
              <a:defRPr sz="1800" b="1"/>
            </a:lvl1pPr>
          </a:lstStyle>
          <a:p>
            <a:r>
              <a:rPr lang="en-CA"/>
              <a:t>Click to edit Master title style</a:t>
            </a:r>
            <a:endParaRPr lang="en-US"/>
          </a:p>
        </p:txBody>
      </p:sp>
      <p:sp>
        <p:nvSpPr>
          <p:cNvPr id="3" name="Content Placeholder 2"/>
          <p:cNvSpPr>
            <a:spLocks noGrp="1"/>
          </p:cNvSpPr>
          <p:nvPr>
            <p:ph idx="1"/>
          </p:nvPr>
        </p:nvSpPr>
        <p:spPr>
          <a:xfrm>
            <a:off x="4766733" y="273054"/>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7" name="Slide Number Placeholder 6"/>
          <p:cNvSpPr>
            <a:spLocks noGrp="1"/>
          </p:cNvSpPr>
          <p:nvPr>
            <p:ph type="sldNum" sz="quarter" idx="12"/>
          </p:nvPr>
        </p:nvSpPr>
        <p:spPr/>
        <p:txBody>
          <a:bodyPr/>
          <a:lstStyle/>
          <a:p>
            <a:fld id="{9B1324AB-40AA-8540-8DF4-957947941099}" type="slidenum">
              <a:rPr lang="en-US" smtClean="0"/>
              <a:pPr/>
              <a:t>‹#›</a:t>
            </a:fld>
            <a:endParaRPr lang="en-US"/>
          </a:p>
        </p:txBody>
      </p:sp>
    </p:spTree>
    <p:extLst>
      <p:ext uri="{BB962C8B-B14F-4D97-AF65-F5344CB8AC3E}">
        <p14:creationId xmlns:p14="http://schemas.microsoft.com/office/powerpoint/2010/main" val="3709944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7" name="Slide Number Placeholder 6"/>
          <p:cNvSpPr>
            <a:spLocks noGrp="1"/>
          </p:cNvSpPr>
          <p:nvPr>
            <p:ph type="sldNum" sz="quarter" idx="12"/>
          </p:nvPr>
        </p:nvSpPr>
        <p:spPr/>
        <p:txBody>
          <a:bodyPr/>
          <a:lstStyle/>
          <a:p>
            <a:fld id="{9B1324AB-40AA-8540-8DF4-957947941099}" type="slidenum">
              <a:rPr lang="en-US" smtClean="0"/>
              <a:pPr/>
              <a:t>‹#›</a:t>
            </a:fld>
            <a:endParaRPr lang="en-US"/>
          </a:p>
        </p:txBody>
      </p:sp>
    </p:spTree>
    <p:extLst>
      <p:ext uri="{BB962C8B-B14F-4D97-AF65-F5344CB8AC3E}">
        <p14:creationId xmlns:p14="http://schemas.microsoft.com/office/powerpoint/2010/main" val="216778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CA" dirty="0"/>
              <a:t>Click to edit Master title style</a:t>
            </a:r>
            <a:endParaRPr lang="en-US" dirty="0"/>
          </a:p>
        </p:txBody>
      </p:sp>
      <p:sp>
        <p:nvSpPr>
          <p:cNvPr id="3" name="Text Placeholder 2"/>
          <p:cNvSpPr>
            <a:spLocks noGrp="1"/>
          </p:cNvSpPr>
          <p:nvPr>
            <p:ph type="body" idx="1"/>
          </p:nvPr>
        </p:nvSpPr>
        <p:spPr>
          <a:xfrm>
            <a:off x="609600" y="1417639"/>
            <a:ext cx="10972800" cy="4311072"/>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6" name="Slide Number Placeholder 5"/>
          <p:cNvSpPr>
            <a:spLocks noGrp="1"/>
          </p:cNvSpPr>
          <p:nvPr>
            <p:ph type="sldNum" sz="quarter" idx="4"/>
          </p:nvPr>
        </p:nvSpPr>
        <p:spPr>
          <a:xfrm>
            <a:off x="9146287" y="6340664"/>
            <a:ext cx="2844800" cy="248869"/>
          </a:xfrm>
          <a:prstGeom prst="rect">
            <a:avLst/>
          </a:prstGeom>
        </p:spPr>
        <p:txBody>
          <a:bodyPr vert="horz" lIns="91440" tIns="45720" rIns="91440" bIns="45720" rtlCol="0" anchor="ctr"/>
          <a:lstStyle>
            <a:lvl1pPr algn="r">
              <a:defRPr sz="1100" b="0" i="0">
                <a:solidFill>
                  <a:schemeClr val="bg1"/>
                </a:solidFill>
                <a:latin typeface="Arial"/>
                <a:cs typeface="Arial"/>
              </a:defRPr>
            </a:lvl1pPr>
          </a:lstStyle>
          <a:p>
            <a:fld id="{9B1324AB-40AA-8540-8DF4-957947941099}" type="slidenum">
              <a:rPr lang="en-US" smtClean="0"/>
              <a:pPr/>
              <a:t>‹#›</a:t>
            </a:fld>
            <a:endParaRPr lang="en-US" dirty="0"/>
          </a:p>
        </p:txBody>
      </p:sp>
      <p:pic>
        <p:nvPicPr>
          <p:cNvPr id="4" name="Picture 3"/>
          <p:cNvPicPr>
            <a:picLocks noChangeAspect="1"/>
          </p:cNvPicPr>
          <p:nvPr userDrawn="1"/>
        </p:nvPicPr>
        <p:blipFill rotWithShape="1">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79892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2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0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8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tmp"/></Relationships>
</file>

<file path=ppt/slides/_rels/slide12.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AT%20Screener.%20accesible.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Learning%20Skills%20Overview%20accessible.doc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yorkspace.library.yorku.ca/xmlui/handle/10315/342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extBox 1"/>
          <p:cNvSpPr txBox="1"/>
          <p:nvPr/>
        </p:nvSpPr>
        <p:spPr>
          <a:xfrm>
            <a:off x="6577781" y="5594555"/>
            <a:ext cx="5614219" cy="707886"/>
          </a:xfrm>
          <a:prstGeom prst="rect">
            <a:avLst/>
          </a:prstGeom>
          <a:noFill/>
        </p:spPr>
        <p:txBody>
          <a:bodyPr wrap="square" rtlCol="0">
            <a:spAutoFit/>
          </a:bodyPr>
          <a:lstStyle/>
          <a:p>
            <a:r>
              <a:rPr lang="en-CA" sz="2000" dirty="0">
                <a:solidFill>
                  <a:schemeClr val="bg1"/>
                </a:solidFill>
              </a:rPr>
              <a:t>10</a:t>
            </a:r>
            <a:r>
              <a:rPr lang="en-CA" sz="2000" baseline="30000" dirty="0">
                <a:solidFill>
                  <a:schemeClr val="bg1"/>
                </a:solidFill>
              </a:rPr>
              <a:t>th</a:t>
            </a:r>
            <a:r>
              <a:rPr lang="en-CA" sz="2000" dirty="0">
                <a:solidFill>
                  <a:schemeClr val="bg1"/>
                </a:solidFill>
              </a:rPr>
              <a:t> Annual Accessibility Conference, May 30, 2018  University of Guelph</a:t>
            </a:r>
          </a:p>
        </p:txBody>
      </p:sp>
      <p:sp>
        <p:nvSpPr>
          <p:cNvPr id="5" name="Subtitle 4"/>
          <p:cNvSpPr>
            <a:spLocks noGrp="1"/>
          </p:cNvSpPr>
          <p:nvPr>
            <p:ph type="subTitle" idx="1"/>
          </p:nvPr>
        </p:nvSpPr>
        <p:spPr/>
        <p:txBody>
          <a:bodyPr/>
          <a:lstStyle/>
          <a:p>
            <a:r>
              <a:rPr lang="en-US" sz="2400" dirty="0"/>
              <a:t>Changing the Conversation</a:t>
            </a:r>
            <a:r>
              <a:rPr lang="en-US" dirty="0"/>
              <a:t>.</a:t>
            </a:r>
          </a:p>
        </p:txBody>
      </p:sp>
      <p:sp>
        <p:nvSpPr>
          <p:cNvPr id="4" name="Title 3"/>
          <p:cNvSpPr>
            <a:spLocks noGrp="1"/>
          </p:cNvSpPr>
          <p:nvPr>
            <p:ph type="ctrTitle"/>
          </p:nvPr>
        </p:nvSpPr>
        <p:spPr>
          <a:xfrm>
            <a:off x="884903" y="2981573"/>
            <a:ext cx="9839773" cy="603764"/>
          </a:xfrm>
        </p:spPr>
        <p:txBody>
          <a:bodyPr/>
          <a:lstStyle/>
          <a:p>
            <a:r>
              <a:rPr lang="en-US" sz="2800" dirty="0"/>
              <a:t>Adaptive Technology Abandonment and Engagement in </a:t>
            </a:r>
            <a:r>
              <a:rPr lang="en-US" sz="2800"/>
              <a:t>Post-Secondary Contexts:</a:t>
            </a:r>
            <a:r>
              <a:rPr lang="en-US"/>
              <a:t>  </a:t>
            </a:r>
            <a:endParaRPr lang="en-US" dirty="0"/>
          </a:p>
        </p:txBody>
      </p:sp>
    </p:spTree>
    <p:extLst>
      <p:ext uri="{BB962C8B-B14F-4D97-AF65-F5344CB8AC3E}">
        <p14:creationId xmlns:p14="http://schemas.microsoft.com/office/powerpoint/2010/main" val="2951126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Student not using AT in testing situations despite having the accommodation for AT during testing.</a:t>
            </a:r>
          </a:p>
          <a:p>
            <a:r>
              <a:rPr lang="en-US" dirty="0"/>
              <a:t>Misuse of AT process to obtain laptop (reduced quite a bit)</a:t>
            </a:r>
          </a:p>
          <a:p>
            <a:r>
              <a:rPr lang="en-US" dirty="0"/>
              <a:t>Non-attendance for training to learn use of AT (not following through with AC referral) Missed appointments – no show.</a:t>
            </a:r>
          </a:p>
          <a:p>
            <a:r>
              <a:rPr lang="en-US" dirty="0"/>
              <a:t>Student meeting with counsellor to fill out BSWD forms for technology but never picking up </a:t>
            </a:r>
            <a:r>
              <a:rPr lang="en-US" dirty="0" err="1"/>
              <a:t>cheque</a:t>
            </a:r>
            <a:r>
              <a:rPr lang="en-US" dirty="0"/>
              <a:t> or worse picking up </a:t>
            </a:r>
            <a:r>
              <a:rPr lang="en-US" dirty="0" err="1"/>
              <a:t>cheque</a:t>
            </a:r>
            <a:r>
              <a:rPr lang="en-US" dirty="0"/>
              <a:t> and not spending it.</a:t>
            </a:r>
          </a:p>
          <a:p>
            <a:r>
              <a:rPr lang="en-US" dirty="0"/>
              <a:t>Failure to collect equipment or alternative format from technician</a:t>
            </a:r>
          </a:p>
          <a:p>
            <a:r>
              <a:rPr lang="en-US" dirty="0"/>
              <a:t>Discontinuance after 1 or 2 uses</a:t>
            </a:r>
          </a:p>
          <a:p>
            <a:r>
              <a:rPr lang="en-US" dirty="0"/>
              <a:t>Equipment left in backpacks, at home not accessed</a:t>
            </a:r>
          </a:p>
          <a:p>
            <a:r>
              <a:rPr lang="en-US" dirty="0"/>
              <a:t>Student not using technology and never returning to address the unmet learning challenge.</a:t>
            </a:r>
          </a:p>
          <a:p>
            <a:r>
              <a:rPr lang="en-US" dirty="0"/>
              <a:t>Student not renewing license or requesting equipment next semester</a:t>
            </a:r>
          </a:p>
        </p:txBody>
      </p:sp>
      <p:sp>
        <p:nvSpPr>
          <p:cNvPr id="2" name="Title 1"/>
          <p:cNvSpPr>
            <a:spLocks noGrp="1"/>
          </p:cNvSpPr>
          <p:nvPr>
            <p:ph type="title"/>
          </p:nvPr>
        </p:nvSpPr>
        <p:spPr/>
        <p:txBody>
          <a:bodyPr/>
          <a:lstStyle/>
          <a:p>
            <a:r>
              <a:rPr lang="en-CA" dirty="0"/>
              <a:t>What AT Abandonment Looks Like in our Setting</a:t>
            </a:r>
          </a:p>
        </p:txBody>
      </p:sp>
      <p:sp>
        <p:nvSpPr>
          <p:cNvPr id="4" name="Slide Number Placeholder 3"/>
          <p:cNvSpPr>
            <a:spLocks noGrp="1"/>
          </p:cNvSpPr>
          <p:nvPr>
            <p:ph type="sldNum" sz="quarter" idx="12"/>
          </p:nvPr>
        </p:nvSpPr>
        <p:spPr/>
        <p:txBody>
          <a:bodyPr/>
          <a:lstStyle/>
          <a:p>
            <a:fld id="{9B1324AB-40AA-8540-8DF4-957947941099}" type="slidenum">
              <a:rPr lang="en-US" smtClean="0"/>
              <a:pPr/>
              <a:t>10</a:t>
            </a:fld>
            <a:endParaRPr lang="en-US"/>
          </a:p>
        </p:txBody>
      </p:sp>
    </p:spTree>
    <p:extLst>
      <p:ext uri="{BB962C8B-B14F-4D97-AF65-F5344CB8AC3E}">
        <p14:creationId xmlns:p14="http://schemas.microsoft.com/office/powerpoint/2010/main" val="371544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Picture depicting that 57% of students shown NOtetaking express used it.  For full description please see outline" title="Noteaking Express data Winter 201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495242" y="1417639"/>
            <a:ext cx="4963218" cy="3820058"/>
          </a:xfrm>
        </p:spPr>
      </p:pic>
      <p:pic>
        <p:nvPicPr>
          <p:cNvPr id="7" name="Picture 6" descr="Picture showing 52% of students shown used the technology.  See outline for full details" title="Note taking Express data from Fall 20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750" y="1417639"/>
            <a:ext cx="4810796" cy="3600953"/>
          </a:xfrm>
          <a:prstGeom prst="rect">
            <a:avLst/>
          </a:prstGeom>
        </p:spPr>
      </p:pic>
      <p:sp>
        <p:nvSpPr>
          <p:cNvPr id="2" name="Title 1"/>
          <p:cNvSpPr>
            <a:spLocks noGrp="1"/>
          </p:cNvSpPr>
          <p:nvPr>
            <p:ph type="title"/>
          </p:nvPr>
        </p:nvSpPr>
        <p:spPr/>
        <p:txBody>
          <a:bodyPr/>
          <a:lstStyle/>
          <a:p>
            <a:r>
              <a:rPr lang="en-US" dirty="0"/>
              <a:t>Notetaking Express Engagement</a:t>
            </a:r>
            <a:endParaRPr lang="en-CA" dirty="0"/>
          </a:p>
        </p:txBody>
      </p:sp>
      <p:sp>
        <p:nvSpPr>
          <p:cNvPr id="4" name="Slide Number Placeholder 3"/>
          <p:cNvSpPr>
            <a:spLocks noGrp="1"/>
          </p:cNvSpPr>
          <p:nvPr>
            <p:ph type="sldNum" sz="quarter" idx="12"/>
          </p:nvPr>
        </p:nvSpPr>
        <p:spPr/>
        <p:txBody>
          <a:bodyPr/>
          <a:lstStyle/>
          <a:p>
            <a:fld id="{9B1324AB-40AA-8540-8DF4-957947941099}" type="slidenum">
              <a:rPr lang="en-US" smtClean="0"/>
              <a:pPr/>
              <a:t>11</a:t>
            </a:fld>
            <a:endParaRPr lang="en-US"/>
          </a:p>
        </p:txBody>
      </p:sp>
    </p:spTree>
    <p:extLst>
      <p:ext uri="{BB962C8B-B14F-4D97-AF65-F5344CB8AC3E}">
        <p14:creationId xmlns:p14="http://schemas.microsoft.com/office/powerpoint/2010/main" val="2401990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depicting that 10 students requested to use Sonocent from the previous semester, 7 new students were trained and 2 of those students used it.  " title="Sonocent Data Winter semes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2936" y="1212812"/>
            <a:ext cx="5239481" cy="2781688"/>
          </a:xfrm>
          <a:prstGeom prst="rect">
            <a:avLst/>
          </a:prstGeom>
        </p:spPr>
      </p:pic>
      <p:pic>
        <p:nvPicPr>
          <p:cNvPr id="12" name="Content Placeholder 11" descr="A picture depicting that 54 students were shown how to use Sonocewnt but only 21 students actually used it.  Data for Fall 2017" title="sonocent data fall 201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9600" y="1212812"/>
            <a:ext cx="4010585" cy="4229690"/>
          </a:xfrm>
        </p:spPr>
      </p:pic>
      <p:sp>
        <p:nvSpPr>
          <p:cNvPr id="2" name="Title 1"/>
          <p:cNvSpPr>
            <a:spLocks noGrp="1"/>
          </p:cNvSpPr>
          <p:nvPr>
            <p:ph type="title"/>
          </p:nvPr>
        </p:nvSpPr>
        <p:spPr/>
        <p:txBody>
          <a:bodyPr/>
          <a:lstStyle/>
          <a:p>
            <a:r>
              <a:rPr lang="en-US" dirty="0"/>
              <a:t>Sonocent Engagement </a:t>
            </a:r>
            <a:endParaRPr lang="en-CA" dirty="0"/>
          </a:p>
        </p:txBody>
      </p:sp>
      <p:sp>
        <p:nvSpPr>
          <p:cNvPr id="4" name="Slide Number Placeholder 3"/>
          <p:cNvSpPr>
            <a:spLocks noGrp="1"/>
          </p:cNvSpPr>
          <p:nvPr>
            <p:ph type="sldNum" sz="quarter" idx="12"/>
          </p:nvPr>
        </p:nvSpPr>
        <p:spPr/>
        <p:txBody>
          <a:bodyPr/>
          <a:lstStyle/>
          <a:p>
            <a:fld id="{9B1324AB-40AA-8540-8DF4-957947941099}" type="slidenum">
              <a:rPr lang="en-US" smtClean="0"/>
              <a:pPr/>
              <a:t>12</a:t>
            </a:fld>
            <a:endParaRPr lang="en-US"/>
          </a:p>
        </p:txBody>
      </p:sp>
    </p:spTree>
    <p:extLst>
      <p:ext uri="{BB962C8B-B14F-4D97-AF65-F5344CB8AC3E}">
        <p14:creationId xmlns:p14="http://schemas.microsoft.com/office/powerpoint/2010/main" val="401104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t>Theme 1 – Under-using Sonocent – Note-taking Express</a:t>
            </a:r>
          </a:p>
          <a:p>
            <a:r>
              <a:rPr lang="en-CA" dirty="0"/>
              <a:t>Theme 2 –  Happily engaged with note-taking support, felt it increased course success</a:t>
            </a:r>
          </a:p>
          <a:p>
            <a:r>
              <a:rPr lang="en-CA" dirty="0"/>
              <a:t>Theme 3 -  Note-taking support not what was expected either in quality or quantity.</a:t>
            </a:r>
          </a:p>
          <a:p>
            <a:r>
              <a:rPr lang="en-CA" dirty="0"/>
              <a:t>Theme 4 – Note-taking support not great for visual courses (math content) – both companies are addressing this.</a:t>
            </a:r>
          </a:p>
        </p:txBody>
      </p:sp>
      <p:sp>
        <p:nvSpPr>
          <p:cNvPr id="2" name="Title 1"/>
          <p:cNvSpPr>
            <a:spLocks noGrp="1"/>
          </p:cNvSpPr>
          <p:nvPr>
            <p:ph type="title"/>
          </p:nvPr>
        </p:nvSpPr>
        <p:spPr/>
        <p:txBody>
          <a:bodyPr/>
          <a:lstStyle/>
          <a:p>
            <a:r>
              <a:rPr lang="en-CA" dirty="0"/>
              <a:t>Themes from Student Feedback – Note-taking Winter 2018</a:t>
            </a:r>
          </a:p>
        </p:txBody>
      </p:sp>
      <p:sp>
        <p:nvSpPr>
          <p:cNvPr id="4" name="Slide Number Placeholder 3"/>
          <p:cNvSpPr>
            <a:spLocks noGrp="1"/>
          </p:cNvSpPr>
          <p:nvPr>
            <p:ph type="sldNum" sz="quarter" idx="12"/>
          </p:nvPr>
        </p:nvSpPr>
        <p:spPr/>
        <p:txBody>
          <a:bodyPr/>
          <a:lstStyle/>
          <a:p>
            <a:fld id="{9B1324AB-40AA-8540-8DF4-957947941099}" type="slidenum">
              <a:rPr lang="en-US" smtClean="0"/>
              <a:pPr/>
              <a:t>13</a:t>
            </a:fld>
            <a:endParaRPr lang="en-US"/>
          </a:p>
        </p:txBody>
      </p:sp>
    </p:spTree>
    <p:extLst>
      <p:ext uri="{BB962C8B-B14F-4D97-AF65-F5344CB8AC3E}">
        <p14:creationId xmlns:p14="http://schemas.microsoft.com/office/powerpoint/2010/main" val="231876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Venn diagram depicting that 76 students were shown how to use Kurzweil and Firefly.  35% used it.  10 in the Fall, 7 in the winter, and 10 used it both winter and fall.  This totals 27 students.  42 students did not use and 7 students were not counted in the totals" title="Fully engaged Firefly/Kurzweil pictur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3050" y="0"/>
            <a:ext cx="7998950" cy="6858000"/>
          </a:xfrm>
        </p:spPr>
      </p:pic>
      <p:sp>
        <p:nvSpPr>
          <p:cNvPr id="2" name="Title 1"/>
          <p:cNvSpPr>
            <a:spLocks noGrp="1"/>
          </p:cNvSpPr>
          <p:nvPr>
            <p:ph type="title"/>
          </p:nvPr>
        </p:nvSpPr>
        <p:spPr/>
        <p:txBody>
          <a:bodyPr/>
          <a:lstStyle/>
          <a:p>
            <a:r>
              <a:rPr lang="en-CA" dirty="0"/>
              <a:t>Kurzweil Engagement</a:t>
            </a:r>
          </a:p>
        </p:txBody>
      </p:sp>
      <p:sp>
        <p:nvSpPr>
          <p:cNvPr id="4" name="Slide Number Placeholder 3"/>
          <p:cNvSpPr>
            <a:spLocks noGrp="1"/>
          </p:cNvSpPr>
          <p:nvPr>
            <p:ph type="sldNum" sz="quarter" idx="12"/>
          </p:nvPr>
        </p:nvSpPr>
        <p:spPr/>
        <p:txBody>
          <a:bodyPr/>
          <a:lstStyle/>
          <a:p>
            <a:fld id="{9B1324AB-40AA-8540-8DF4-957947941099}" type="slidenum">
              <a:rPr lang="en-US" smtClean="0"/>
              <a:pPr/>
              <a:t>14</a:t>
            </a:fld>
            <a:endParaRPr lang="en-US"/>
          </a:p>
        </p:txBody>
      </p:sp>
    </p:spTree>
    <p:extLst>
      <p:ext uri="{BB962C8B-B14F-4D97-AF65-F5344CB8AC3E}">
        <p14:creationId xmlns:p14="http://schemas.microsoft.com/office/powerpoint/2010/main" val="394170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44261"/>
            <a:ext cx="10972800" cy="2242039"/>
          </a:xfrm>
        </p:spPr>
        <p:txBody>
          <a:bodyPr/>
          <a:lstStyle/>
          <a:p>
            <a:r>
              <a:rPr lang="en-US" dirty="0"/>
              <a:t>Same as K-12</a:t>
            </a:r>
          </a:p>
          <a:p>
            <a:r>
              <a:rPr lang="en-US" dirty="0"/>
              <a:t>Stigma associated with the tool</a:t>
            </a:r>
          </a:p>
          <a:p>
            <a:r>
              <a:rPr lang="en-US" dirty="0"/>
              <a:t>Prior experiences and training with AT</a:t>
            </a:r>
          </a:p>
          <a:p>
            <a:r>
              <a:rPr lang="en-US" dirty="0"/>
              <a:t>Barriers (environmental and intrapersonal)</a:t>
            </a:r>
          </a:p>
          <a:p>
            <a:r>
              <a:rPr lang="en-US" dirty="0" err="1"/>
              <a:t>Behaviour</a:t>
            </a:r>
            <a:r>
              <a:rPr lang="en-US" dirty="0"/>
              <a:t> change is difficult</a:t>
            </a:r>
          </a:p>
          <a:p>
            <a:r>
              <a:rPr lang="en-US" dirty="0"/>
              <a:t>Disability-related</a:t>
            </a:r>
          </a:p>
        </p:txBody>
      </p:sp>
      <p:sp>
        <p:nvSpPr>
          <p:cNvPr id="2" name="Title 1"/>
          <p:cNvSpPr>
            <a:spLocks noGrp="1"/>
          </p:cNvSpPr>
          <p:nvPr>
            <p:ph type="title"/>
          </p:nvPr>
        </p:nvSpPr>
        <p:spPr/>
        <p:txBody>
          <a:bodyPr/>
          <a:lstStyle/>
          <a:p>
            <a:r>
              <a:rPr lang="en-CA" dirty="0"/>
              <a:t>AT Abandonment Reasons</a:t>
            </a:r>
          </a:p>
        </p:txBody>
      </p:sp>
      <p:sp>
        <p:nvSpPr>
          <p:cNvPr id="4" name="Slide Number Placeholder 3"/>
          <p:cNvSpPr>
            <a:spLocks noGrp="1"/>
          </p:cNvSpPr>
          <p:nvPr>
            <p:ph type="sldNum" sz="quarter" idx="12"/>
          </p:nvPr>
        </p:nvSpPr>
        <p:spPr/>
        <p:txBody>
          <a:bodyPr/>
          <a:lstStyle/>
          <a:p>
            <a:fld id="{9B1324AB-40AA-8540-8DF4-957947941099}" type="slidenum">
              <a:rPr lang="en-US" smtClean="0"/>
              <a:pPr/>
              <a:t>15</a:t>
            </a:fld>
            <a:endParaRPr lang="en-US"/>
          </a:p>
        </p:txBody>
      </p:sp>
      <p:pic>
        <p:nvPicPr>
          <p:cNvPr id="6" name="Picture 5" descr="Picture showing the cost benefit analysis of AT.  On one hand there is the promised empowerment, independence and effectiveness yet it requires change, learning a new skill, additional time, there are barriers to getting the technology and stigma" title="picture of post-secondary cost benefit analys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916" y="1147228"/>
            <a:ext cx="6027337" cy="4603624"/>
          </a:xfrm>
          <a:prstGeom prst="rect">
            <a:avLst/>
          </a:prstGeom>
        </p:spPr>
      </p:pic>
    </p:spTree>
    <p:extLst>
      <p:ext uri="{BB962C8B-B14F-4D97-AF65-F5344CB8AC3E}">
        <p14:creationId xmlns:p14="http://schemas.microsoft.com/office/powerpoint/2010/main" val="178160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400299"/>
            <a:ext cx="10972800" cy="2233247"/>
          </a:xfrm>
        </p:spPr>
        <p:txBody>
          <a:bodyPr/>
          <a:lstStyle/>
          <a:p>
            <a:pPr marL="0" indent="0">
              <a:buNone/>
            </a:pPr>
            <a:r>
              <a:rPr lang="en-US" dirty="0"/>
              <a:t>1. Loss of Institutional Resources:</a:t>
            </a:r>
          </a:p>
          <a:p>
            <a:r>
              <a:rPr lang="en-US" dirty="0"/>
              <a:t>Funding</a:t>
            </a:r>
          </a:p>
          <a:p>
            <a:r>
              <a:rPr lang="en-US" dirty="0"/>
              <a:t>Capacity</a:t>
            </a:r>
          </a:p>
          <a:p>
            <a:pPr marL="0" indent="0">
              <a:buNone/>
            </a:pPr>
            <a:r>
              <a:rPr lang="en-US" dirty="0"/>
              <a:t>2. Negative impact on student success:</a:t>
            </a:r>
          </a:p>
          <a:p>
            <a:r>
              <a:rPr lang="en-US" dirty="0"/>
              <a:t>AT abandonment = Accommodation abandonment</a:t>
            </a:r>
          </a:p>
          <a:p>
            <a:pPr marL="0" indent="0">
              <a:buNone/>
            </a:pPr>
            <a:r>
              <a:rPr lang="en-US" dirty="0"/>
              <a:t>3. Student need being unmet</a:t>
            </a:r>
          </a:p>
          <a:p>
            <a:endParaRPr lang="en-CA" dirty="0"/>
          </a:p>
        </p:txBody>
      </p:sp>
      <p:sp>
        <p:nvSpPr>
          <p:cNvPr id="2" name="Title 1"/>
          <p:cNvSpPr>
            <a:spLocks noGrp="1"/>
          </p:cNvSpPr>
          <p:nvPr>
            <p:ph type="title"/>
          </p:nvPr>
        </p:nvSpPr>
        <p:spPr/>
        <p:txBody>
          <a:bodyPr/>
          <a:lstStyle/>
          <a:p>
            <a:r>
              <a:rPr lang="en-CA" dirty="0"/>
              <a:t>Implications of AT Abandonment</a:t>
            </a:r>
          </a:p>
        </p:txBody>
      </p:sp>
      <p:sp>
        <p:nvSpPr>
          <p:cNvPr id="4" name="Slide Number Placeholder 3"/>
          <p:cNvSpPr>
            <a:spLocks noGrp="1"/>
          </p:cNvSpPr>
          <p:nvPr>
            <p:ph type="sldNum" sz="quarter" idx="12"/>
          </p:nvPr>
        </p:nvSpPr>
        <p:spPr/>
        <p:txBody>
          <a:bodyPr/>
          <a:lstStyle/>
          <a:p>
            <a:fld id="{9B1324AB-40AA-8540-8DF4-957947941099}" type="slidenum">
              <a:rPr lang="en-US" smtClean="0"/>
              <a:pPr/>
              <a:t>16</a:t>
            </a:fld>
            <a:endParaRPr lang="en-US"/>
          </a:p>
        </p:txBody>
      </p:sp>
    </p:spTree>
    <p:extLst>
      <p:ext uri="{BB962C8B-B14F-4D97-AF65-F5344CB8AC3E}">
        <p14:creationId xmlns:p14="http://schemas.microsoft.com/office/powerpoint/2010/main" val="2993177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68418"/>
            <a:ext cx="10972800" cy="2672862"/>
          </a:xfrm>
        </p:spPr>
        <p:txBody>
          <a:bodyPr>
            <a:normAutofit/>
          </a:bodyPr>
          <a:lstStyle/>
          <a:p>
            <a:r>
              <a:rPr lang="en-US" dirty="0"/>
              <a:t>AT is a double edged sword (Cost vs. Benefit)</a:t>
            </a:r>
          </a:p>
          <a:p>
            <a:pPr lvl="1"/>
            <a:r>
              <a:rPr lang="en-US" dirty="0"/>
              <a:t>How much work is involved in this compared to what I will get out of it?</a:t>
            </a:r>
          </a:p>
          <a:p>
            <a:pPr lvl="1"/>
            <a:r>
              <a:rPr lang="en-US" dirty="0" err="1"/>
              <a:t>Behaviour</a:t>
            </a:r>
            <a:r>
              <a:rPr lang="en-US" dirty="0"/>
              <a:t> change is difficult</a:t>
            </a:r>
          </a:p>
          <a:p>
            <a:pPr lvl="1"/>
            <a:r>
              <a:rPr lang="en-US" dirty="0"/>
              <a:t>What are the costs to my self esteem?</a:t>
            </a:r>
          </a:p>
          <a:p>
            <a:r>
              <a:rPr lang="en-US" dirty="0"/>
              <a:t>AT is not one-size fits all (provide a range of options)</a:t>
            </a:r>
          </a:p>
          <a:p>
            <a:r>
              <a:rPr lang="en-US" dirty="0"/>
              <a:t>Try before you buy (loaners, free subscriptions, trials)</a:t>
            </a:r>
          </a:p>
          <a:p>
            <a:r>
              <a:rPr lang="en-US" dirty="0"/>
              <a:t>AT training is a conversation </a:t>
            </a:r>
          </a:p>
        </p:txBody>
      </p:sp>
      <p:sp>
        <p:nvSpPr>
          <p:cNvPr id="2" name="Title 1"/>
          <p:cNvSpPr>
            <a:spLocks noGrp="1"/>
          </p:cNvSpPr>
          <p:nvPr>
            <p:ph type="title"/>
          </p:nvPr>
        </p:nvSpPr>
        <p:spPr/>
        <p:txBody>
          <a:bodyPr/>
          <a:lstStyle/>
          <a:p>
            <a:r>
              <a:rPr lang="en-CA" dirty="0"/>
              <a:t>Lessons Learned About AT Engagement</a:t>
            </a:r>
          </a:p>
        </p:txBody>
      </p:sp>
      <p:sp>
        <p:nvSpPr>
          <p:cNvPr id="4" name="Slide Number Placeholder 3"/>
          <p:cNvSpPr>
            <a:spLocks noGrp="1"/>
          </p:cNvSpPr>
          <p:nvPr>
            <p:ph type="sldNum" sz="quarter" idx="12"/>
          </p:nvPr>
        </p:nvSpPr>
        <p:spPr/>
        <p:txBody>
          <a:bodyPr/>
          <a:lstStyle/>
          <a:p>
            <a:fld id="{9B1324AB-40AA-8540-8DF4-957947941099}" type="slidenum">
              <a:rPr lang="en-US" smtClean="0"/>
              <a:pPr/>
              <a:t>17</a:t>
            </a:fld>
            <a:endParaRPr lang="en-US"/>
          </a:p>
        </p:txBody>
      </p:sp>
    </p:spTree>
    <p:extLst>
      <p:ext uri="{BB962C8B-B14F-4D97-AF65-F5344CB8AC3E}">
        <p14:creationId xmlns:p14="http://schemas.microsoft.com/office/powerpoint/2010/main" val="3418030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664069"/>
            <a:ext cx="10972800" cy="1521069"/>
          </a:xfrm>
        </p:spPr>
        <p:txBody>
          <a:bodyPr/>
          <a:lstStyle/>
          <a:p>
            <a:r>
              <a:rPr lang="en-US" dirty="0"/>
              <a:t>Changes in training</a:t>
            </a:r>
          </a:p>
          <a:p>
            <a:r>
              <a:rPr lang="en-US" dirty="0"/>
              <a:t>Enhanced AT assessment and intake</a:t>
            </a:r>
          </a:p>
          <a:p>
            <a:r>
              <a:rPr lang="en-US" dirty="0"/>
              <a:t>Training as a continuum</a:t>
            </a:r>
          </a:p>
          <a:p>
            <a:r>
              <a:rPr lang="en-US" dirty="0"/>
              <a:t>Normalizing conversation and usage</a:t>
            </a:r>
            <a:endParaRPr lang="en-CA" dirty="0"/>
          </a:p>
        </p:txBody>
      </p:sp>
      <p:sp>
        <p:nvSpPr>
          <p:cNvPr id="2" name="Title 1"/>
          <p:cNvSpPr>
            <a:spLocks noGrp="1"/>
          </p:cNvSpPr>
          <p:nvPr>
            <p:ph type="title"/>
          </p:nvPr>
        </p:nvSpPr>
        <p:spPr/>
        <p:txBody>
          <a:bodyPr/>
          <a:lstStyle/>
          <a:p>
            <a:r>
              <a:rPr lang="en-CA" dirty="0"/>
              <a:t>Our Response</a:t>
            </a:r>
          </a:p>
        </p:txBody>
      </p:sp>
      <p:sp>
        <p:nvSpPr>
          <p:cNvPr id="4" name="Slide Number Placeholder 3"/>
          <p:cNvSpPr>
            <a:spLocks noGrp="1"/>
          </p:cNvSpPr>
          <p:nvPr>
            <p:ph type="sldNum" sz="quarter" idx="12"/>
          </p:nvPr>
        </p:nvSpPr>
        <p:spPr/>
        <p:txBody>
          <a:bodyPr/>
          <a:lstStyle/>
          <a:p>
            <a:fld id="{9B1324AB-40AA-8540-8DF4-957947941099}" type="slidenum">
              <a:rPr lang="en-US" smtClean="0"/>
              <a:pPr/>
              <a:t>18</a:t>
            </a:fld>
            <a:endParaRPr lang="en-US"/>
          </a:p>
        </p:txBody>
      </p:sp>
    </p:spTree>
    <p:extLst>
      <p:ext uri="{BB962C8B-B14F-4D97-AF65-F5344CB8AC3E}">
        <p14:creationId xmlns:p14="http://schemas.microsoft.com/office/powerpoint/2010/main" val="222099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hlinkClick r:id="rId3" action="ppaction://hlinkfile"/>
              </a:rPr>
              <a:t>AT Screening Tool</a:t>
            </a:r>
            <a:endParaRPr lang="en-CA" dirty="0"/>
          </a:p>
        </p:txBody>
      </p:sp>
      <p:sp>
        <p:nvSpPr>
          <p:cNvPr id="2" name="Title 1"/>
          <p:cNvSpPr>
            <a:spLocks noGrp="1"/>
          </p:cNvSpPr>
          <p:nvPr>
            <p:ph type="title"/>
          </p:nvPr>
        </p:nvSpPr>
        <p:spPr/>
        <p:txBody>
          <a:bodyPr/>
          <a:lstStyle/>
          <a:p>
            <a:r>
              <a:rPr lang="en-CA" dirty="0"/>
              <a:t>AT Screening Tool</a:t>
            </a:r>
          </a:p>
        </p:txBody>
      </p:sp>
      <p:sp>
        <p:nvSpPr>
          <p:cNvPr id="4" name="Slide Number Placeholder 3"/>
          <p:cNvSpPr>
            <a:spLocks noGrp="1"/>
          </p:cNvSpPr>
          <p:nvPr>
            <p:ph type="sldNum" sz="quarter" idx="12"/>
          </p:nvPr>
        </p:nvSpPr>
        <p:spPr/>
        <p:txBody>
          <a:bodyPr/>
          <a:lstStyle/>
          <a:p>
            <a:fld id="{9B1324AB-40AA-8540-8DF4-957947941099}" type="slidenum">
              <a:rPr lang="en-US" smtClean="0"/>
              <a:pPr/>
              <a:t>19</a:t>
            </a:fld>
            <a:endParaRPr lang="en-US"/>
          </a:p>
        </p:txBody>
      </p:sp>
    </p:spTree>
    <p:extLst>
      <p:ext uri="{BB962C8B-B14F-4D97-AF65-F5344CB8AC3E}">
        <p14:creationId xmlns:p14="http://schemas.microsoft.com/office/powerpoint/2010/main" val="744032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76146"/>
            <a:ext cx="10972800" cy="1134208"/>
          </a:xfrm>
        </p:spPr>
        <p:txBody>
          <a:bodyPr/>
          <a:lstStyle/>
          <a:p>
            <a:r>
              <a:rPr lang="en-US" dirty="0"/>
              <a:t>Janice Fennell, PhD: Manager of Accessible Learning Services &amp; AODA, Mohawk College</a:t>
            </a:r>
          </a:p>
          <a:p>
            <a:r>
              <a:rPr lang="en-US" dirty="0"/>
              <a:t>Andrea Zians: Adaptive Technologist and Learning Skills Advisor, Accessible Learning Services, Mohawk College</a:t>
            </a:r>
          </a:p>
        </p:txBody>
      </p:sp>
      <p:sp>
        <p:nvSpPr>
          <p:cNvPr id="2" name="Title 1"/>
          <p:cNvSpPr>
            <a:spLocks noGrp="1"/>
          </p:cNvSpPr>
          <p:nvPr>
            <p:ph type="title"/>
          </p:nvPr>
        </p:nvSpPr>
        <p:spPr/>
        <p:txBody>
          <a:bodyPr/>
          <a:lstStyle/>
          <a:p>
            <a:r>
              <a:rPr lang="en-US" dirty="0"/>
              <a:t>Today’s Presenters</a:t>
            </a:r>
          </a:p>
        </p:txBody>
      </p:sp>
      <p:sp>
        <p:nvSpPr>
          <p:cNvPr id="4" name="Slide Number Placeholder 3"/>
          <p:cNvSpPr>
            <a:spLocks noGrp="1"/>
          </p:cNvSpPr>
          <p:nvPr>
            <p:ph type="sldNum" sz="quarter" idx="12"/>
          </p:nvPr>
        </p:nvSpPr>
        <p:spPr/>
        <p:txBody>
          <a:bodyPr/>
          <a:lstStyle/>
          <a:p>
            <a:fld id="{9B1324AB-40AA-8540-8DF4-957947941099}" type="slidenum">
              <a:rPr lang="en-US" smtClean="0"/>
              <a:pPr/>
              <a:t>2</a:t>
            </a:fld>
            <a:endParaRPr lang="en-US"/>
          </a:p>
        </p:txBody>
      </p:sp>
    </p:spTree>
    <p:extLst>
      <p:ext uri="{BB962C8B-B14F-4D97-AF65-F5344CB8AC3E}">
        <p14:creationId xmlns:p14="http://schemas.microsoft.com/office/powerpoint/2010/main" val="55279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a:hlinkClick r:id="rId2" action="ppaction://hlinkfile"/>
              </a:rPr>
              <a:t>Learning Skills Overview</a:t>
            </a:r>
            <a:endParaRPr lang="en-CA" dirty="0"/>
          </a:p>
        </p:txBody>
      </p:sp>
      <p:sp>
        <p:nvSpPr>
          <p:cNvPr id="2" name="Title 1"/>
          <p:cNvSpPr>
            <a:spLocks noGrp="1"/>
          </p:cNvSpPr>
          <p:nvPr>
            <p:ph type="title"/>
          </p:nvPr>
        </p:nvSpPr>
        <p:spPr/>
        <p:txBody>
          <a:bodyPr/>
          <a:lstStyle/>
          <a:p>
            <a:r>
              <a:rPr lang="en-CA" dirty="0"/>
              <a:t>Learning Skills Overview</a:t>
            </a:r>
          </a:p>
        </p:txBody>
      </p:sp>
      <p:sp>
        <p:nvSpPr>
          <p:cNvPr id="4" name="Slide Number Placeholder 3"/>
          <p:cNvSpPr>
            <a:spLocks noGrp="1"/>
          </p:cNvSpPr>
          <p:nvPr>
            <p:ph type="sldNum" sz="quarter" idx="12"/>
          </p:nvPr>
        </p:nvSpPr>
        <p:spPr/>
        <p:txBody>
          <a:bodyPr/>
          <a:lstStyle/>
          <a:p>
            <a:fld id="{9B1324AB-40AA-8540-8DF4-957947941099}" type="slidenum">
              <a:rPr lang="en-US" smtClean="0"/>
              <a:pPr/>
              <a:t>20</a:t>
            </a:fld>
            <a:endParaRPr lang="en-US"/>
          </a:p>
        </p:txBody>
      </p:sp>
    </p:spTree>
    <p:extLst>
      <p:ext uri="{BB962C8B-B14F-4D97-AF65-F5344CB8AC3E}">
        <p14:creationId xmlns:p14="http://schemas.microsoft.com/office/powerpoint/2010/main" val="5761116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Future Direction</a:t>
            </a:r>
          </a:p>
        </p:txBody>
      </p:sp>
      <p:sp>
        <p:nvSpPr>
          <p:cNvPr id="3" name="Content Placeholder 2"/>
          <p:cNvSpPr>
            <a:spLocks noGrp="1"/>
          </p:cNvSpPr>
          <p:nvPr>
            <p:ph idx="1"/>
          </p:nvPr>
        </p:nvSpPr>
        <p:spPr>
          <a:xfrm>
            <a:off x="609600" y="2549769"/>
            <a:ext cx="10972800" cy="2127739"/>
          </a:xfrm>
        </p:spPr>
        <p:txBody>
          <a:bodyPr/>
          <a:lstStyle/>
          <a:p>
            <a:r>
              <a:rPr lang="en-US" dirty="0"/>
              <a:t>Keep on measuring AT adoption and engagement      </a:t>
            </a:r>
          </a:p>
          <a:p>
            <a:r>
              <a:rPr lang="en-US" dirty="0"/>
              <a:t>Can we continue to increase AT engagement?</a:t>
            </a:r>
          </a:p>
          <a:p>
            <a:r>
              <a:rPr lang="en-US" dirty="0"/>
              <a:t>Is our screening tool effective?</a:t>
            </a:r>
          </a:p>
          <a:p>
            <a:r>
              <a:rPr lang="en-US" dirty="0"/>
              <a:t>Qualitative data around student experience with AT in the post-secondary setting (barriers, perception)</a:t>
            </a:r>
          </a:p>
        </p:txBody>
      </p:sp>
      <p:sp>
        <p:nvSpPr>
          <p:cNvPr id="4" name="Slide Number Placeholder 3"/>
          <p:cNvSpPr>
            <a:spLocks noGrp="1"/>
          </p:cNvSpPr>
          <p:nvPr>
            <p:ph type="sldNum" sz="quarter" idx="12"/>
          </p:nvPr>
        </p:nvSpPr>
        <p:spPr/>
        <p:txBody>
          <a:bodyPr/>
          <a:lstStyle/>
          <a:p>
            <a:fld id="{9B1324AB-40AA-8540-8DF4-957947941099}" type="slidenum">
              <a:rPr lang="en-US" smtClean="0"/>
              <a:pPr/>
              <a:t>21</a:t>
            </a:fld>
            <a:endParaRPr lang="en-US"/>
          </a:p>
        </p:txBody>
      </p:sp>
    </p:spTree>
    <p:extLst>
      <p:ext uri="{BB962C8B-B14F-4D97-AF65-F5344CB8AC3E}">
        <p14:creationId xmlns:p14="http://schemas.microsoft.com/office/powerpoint/2010/main" val="471178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80492"/>
            <a:ext cx="10972800" cy="2567354"/>
          </a:xfrm>
        </p:spPr>
        <p:txBody>
          <a:bodyPr>
            <a:normAutofit/>
          </a:bodyPr>
          <a:lstStyle/>
          <a:p>
            <a:pPr marL="0" indent="0">
              <a:buNone/>
            </a:pPr>
            <a:r>
              <a:rPr lang="en-CA" sz="6000" dirty="0"/>
              <a:t>Questions or</a:t>
            </a:r>
          </a:p>
          <a:p>
            <a:pPr marL="0" indent="0">
              <a:buNone/>
            </a:pPr>
            <a:r>
              <a:rPr lang="en-CA" sz="6000" dirty="0"/>
              <a:t>Comments?</a:t>
            </a:r>
          </a:p>
        </p:txBody>
      </p:sp>
      <p:sp>
        <p:nvSpPr>
          <p:cNvPr id="2" name="Title 1"/>
          <p:cNvSpPr>
            <a:spLocks noGrp="1"/>
          </p:cNvSpPr>
          <p:nvPr>
            <p:ph type="title"/>
          </p:nvPr>
        </p:nvSpPr>
        <p:spPr/>
        <p:txBody>
          <a:bodyPr/>
          <a:lstStyle/>
          <a:p>
            <a:r>
              <a:rPr lang="en-CA" dirty="0"/>
              <a:t>Thank You</a:t>
            </a:r>
          </a:p>
        </p:txBody>
      </p:sp>
      <p:sp>
        <p:nvSpPr>
          <p:cNvPr id="4" name="Slide Number Placeholder 3"/>
          <p:cNvSpPr>
            <a:spLocks noGrp="1"/>
          </p:cNvSpPr>
          <p:nvPr>
            <p:ph type="sldNum" sz="quarter" idx="12"/>
          </p:nvPr>
        </p:nvSpPr>
        <p:spPr/>
        <p:txBody>
          <a:bodyPr/>
          <a:lstStyle/>
          <a:p>
            <a:fld id="{9B1324AB-40AA-8540-8DF4-957947941099}" type="slidenum">
              <a:rPr lang="en-US" smtClean="0"/>
              <a:pPr/>
              <a:t>22</a:t>
            </a:fld>
            <a:endParaRPr lang="en-US"/>
          </a:p>
        </p:txBody>
      </p:sp>
    </p:spTree>
    <p:extLst>
      <p:ext uri="{BB962C8B-B14F-4D97-AF65-F5344CB8AC3E}">
        <p14:creationId xmlns:p14="http://schemas.microsoft.com/office/powerpoint/2010/main" val="3605231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err="1"/>
              <a:t>Edyburn</a:t>
            </a:r>
            <a:r>
              <a:rPr lang="en-US" dirty="0"/>
              <a:t>, D. (2005). Assistive technology and students with mild disabilities. In D. </a:t>
            </a:r>
            <a:r>
              <a:rPr lang="en-US" dirty="0" err="1"/>
              <a:t>Edyburn</a:t>
            </a:r>
            <a:r>
              <a:rPr lang="en-US" dirty="0"/>
              <a:t>, K. Higgins, &amp; R. Boone (Eds.), Handbook of special education technology and practice (pp. 239-270). Whitefish Bay, WI: Knowledge by Design.</a:t>
            </a:r>
          </a:p>
          <a:p>
            <a:r>
              <a:rPr lang="en-US" dirty="0"/>
              <a:t>Fennell, J.M. (2016) Technology and Disability Identity: “Now you See Me, Now you Don’t” PhD Dissertation, York </a:t>
            </a:r>
            <a:r>
              <a:rPr lang="en-US" dirty="0" err="1"/>
              <a:t>Universtiy</a:t>
            </a:r>
            <a:r>
              <a:rPr lang="en-US" dirty="0"/>
              <a:t>, Toronto, ON</a:t>
            </a:r>
          </a:p>
          <a:p>
            <a:r>
              <a:rPr lang="en-US" dirty="0" err="1"/>
              <a:t>Forgrave</a:t>
            </a:r>
            <a:r>
              <a:rPr lang="en-US" dirty="0"/>
              <a:t>, K. A. (2002). Assistive technology: Empowering students with learning disabilities. The Clearing House, 75(3), 122-126.</a:t>
            </a:r>
          </a:p>
          <a:p>
            <a:r>
              <a:rPr lang="en-US" dirty="0"/>
              <a:t>Hopkins, J. (2004). School library accessibility: The role of assistive technology. Teacher Librarian, 31(3), 15-18.</a:t>
            </a:r>
          </a:p>
          <a:p>
            <a:r>
              <a:rPr lang="en-US" dirty="0" err="1"/>
              <a:t>Kintsch</a:t>
            </a:r>
            <a:r>
              <a:rPr lang="en-US" dirty="0"/>
              <a:t>, A., &amp; </a:t>
            </a:r>
            <a:r>
              <a:rPr lang="en-US" dirty="0" err="1"/>
              <a:t>DePaula</a:t>
            </a:r>
            <a:r>
              <a:rPr lang="en-US" dirty="0"/>
              <a:t>, R. (2002). A framework for the adoption of assistive technology, in SWAAAC 2002: Supporting learning through assistive technology. Winter Park, CO: Assistive Technology Partners.</a:t>
            </a:r>
          </a:p>
          <a:p>
            <a:r>
              <a:rPr lang="en-US" dirty="0"/>
              <a:t>Reed, P., &amp; Bowser, G. (2005). Assistive technology and the IEP. In D. </a:t>
            </a:r>
            <a:r>
              <a:rPr lang="en-US" dirty="0" err="1"/>
              <a:t>Edyburn</a:t>
            </a:r>
            <a:r>
              <a:rPr lang="en-US" dirty="0"/>
              <a:t>, K. Higgins, &amp; R. Boone (Eds.), Handbook of special education technology and practice (pp. 61-77). Whitefish Bay, WI: Knowledge by Design.</a:t>
            </a:r>
          </a:p>
          <a:p>
            <a:r>
              <a:rPr lang="en-US" dirty="0"/>
              <a:t>Scherer, M. J. (2005). Assessing the benefits of using assistive technologies and other supports for thinking, remembering, and learning. Disability and Rehabilitation,27(13), 731-739.</a:t>
            </a:r>
          </a:p>
        </p:txBody>
      </p:sp>
      <p:sp>
        <p:nvSpPr>
          <p:cNvPr id="2" name="Title 1"/>
          <p:cNvSpPr>
            <a:spLocks noGrp="1"/>
          </p:cNvSpPr>
          <p:nvPr>
            <p:ph type="title"/>
          </p:nvPr>
        </p:nvSpPr>
        <p:spPr/>
        <p:txBody>
          <a:bodyPr/>
          <a:lstStyle/>
          <a:p>
            <a:r>
              <a:rPr lang="en-CA" dirty="0"/>
              <a:t>Resources Cited</a:t>
            </a:r>
          </a:p>
        </p:txBody>
      </p:sp>
      <p:sp>
        <p:nvSpPr>
          <p:cNvPr id="4" name="Slide Number Placeholder 3"/>
          <p:cNvSpPr>
            <a:spLocks noGrp="1"/>
          </p:cNvSpPr>
          <p:nvPr>
            <p:ph type="sldNum" sz="quarter" idx="12"/>
          </p:nvPr>
        </p:nvSpPr>
        <p:spPr/>
        <p:txBody>
          <a:bodyPr/>
          <a:lstStyle/>
          <a:p>
            <a:fld id="{9B1324AB-40AA-8540-8DF4-957947941099}" type="slidenum">
              <a:rPr lang="en-US" smtClean="0"/>
              <a:pPr/>
              <a:t>23</a:t>
            </a:fld>
            <a:endParaRPr lang="en-US"/>
          </a:p>
        </p:txBody>
      </p:sp>
    </p:spTree>
    <p:extLst>
      <p:ext uri="{BB962C8B-B14F-4D97-AF65-F5344CB8AC3E}">
        <p14:creationId xmlns:p14="http://schemas.microsoft.com/office/powerpoint/2010/main" val="142830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CA" b="1" dirty="0"/>
              <a:t>Background and Research</a:t>
            </a:r>
          </a:p>
          <a:p>
            <a:r>
              <a:rPr lang="en-CA" dirty="0"/>
              <a:t>Definitions</a:t>
            </a:r>
          </a:p>
          <a:p>
            <a:r>
              <a:rPr lang="en-CA" dirty="0"/>
              <a:t>Benefits of Adaptive Technology (AT)</a:t>
            </a:r>
          </a:p>
          <a:p>
            <a:r>
              <a:rPr lang="en-CA" dirty="0"/>
              <a:t>Fennell Research Findings</a:t>
            </a:r>
          </a:p>
          <a:p>
            <a:r>
              <a:rPr lang="en-CA" dirty="0"/>
              <a:t>Implications of AT abandonment</a:t>
            </a:r>
          </a:p>
          <a:p>
            <a:pPr marL="0" indent="0">
              <a:buNone/>
            </a:pPr>
            <a:r>
              <a:rPr lang="en-CA" b="1" dirty="0"/>
              <a:t>Our College Experience</a:t>
            </a:r>
          </a:p>
          <a:p>
            <a:r>
              <a:rPr lang="en-CA" dirty="0"/>
              <a:t>Questions We Asked</a:t>
            </a:r>
          </a:p>
          <a:p>
            <a:r>
              <a:rPr lang="en-CA" dirty="0"/>
              <a:t>AT Abandonment in our Setting (what it looks like, trends, possible reasons)</a:t>
            </a:r>
          </a:p>
          <a:p>
            <a:r>
              <a:rPr lang="en-CA" dirty="0"/>
              <a:t>Our Response</a:t>
            </a:r>
          </a:p>
          <a:p>
            <a:r>
              <a:rPr lang="en-CA" dirty="0"/>
              <a:t>Future Directions</a:t>
            </a:r>
          </a:p>
          <a:p>
            <a:r>
              <a:rPr lang="en-CA" dirty="0"/>
              <a:t>Questions</a:t>
            </a:r>
          </a:p>
        </p:txBody>
      </p:sp>
      <p:sp>
        <p:nvSpPr>
          <p:cNvPr id="2" name="Title 1"/>
          <p:cNvSpPr>
            <a:spLocks noGrp="1"/>
          </p:cNvSpPr>
          <p:nvPr>
            <p:ph type="title"/>
          </p:nvPr>
        </p:nvSpPr>
        <p:spPr/>
        <p:txBody>
          <a:bodyPr/>
          <a:lstStyle/>
          <a:p>
            <a:r>
              <a:rPr lang="en-CA" dirty="0"/>
              <a:t>Agenda</a:t>
            </a:r>
          </a:p>
        </p:txBody>
      </p:sp>
      <p:sp>
        <p:nvSpPr>
          <p:cNvPr id="4" name="Slide Number Placeholder 3"/>
          <p:cNvSpPr>
            <a:spLocks noGrp="1"/>
          </p:cNvSpPr>
          <p:nvPr>
            <p:ph type="sldNum" sz="quarter" idx="12"/>
          </p:nvPr>
        </p:nvSpPr>
        <p:spPr/>
        <p:txBody>
          <a:bodyPr/>
          <a:lstStyle/>
          <a:p>
            <a:fld id="{9B1324AB-40AA-8540-8DF4-957947941099}" type="slidenum">
              <a:rPr lang="en-US" smtClean="0"/>
              <a:pPr/>
              <a:t>3</a:t>
            </a:fld>
            <a:endParaRPr lang="en-US"/>
          </a:p>
        </p:txBody>
      </p:sp>
    </p:spTree>
    <p:extLst>
      <p:ext uri="{BB962C8B-B14F-4D97-AF65-F5344CB8AC3E}">
        <p14:creationId xmlns:p14="http://schemas.microsoft.com/office/powerpoint/2010/main" val="3570241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94792"/>
            <a:ext cx="10972800" cy="2022232"/>
          </a:xfrm>
        </p:spPr>
        <p:txBody>
          <a:bodyPr/>
          <a:lstStyle/>
          <a:p>
            <a:r>
              <a:rPr lang="en-US" dirty="0"/>
              <a:t>Adaptive Technology (AT): The term “Assistive Technology” denotes “any item, piece of equipment, or product system, whether acquired commercially off the shelf, modified, or customized, that is used to increase, maintain, or improve functional capabilities of children with disabilities”(Reed &amp; Bowser, 2005, p. 62).</a:t>
            </a:r>
          </a:p>
          <a:p>
            <a:r>
              <a:rPr lang="en-US" dirty="0"/>
              <a:t>Adaptive Technology Abandonment: Under-Utilization of AT, devices being discarded after a short period of time (Scherer, 2005)</a:t>
            </a:r>
          </a:p>
        </p:txBody>
      </p:sp>
      <p:sp>
        <p:nvSpPr>
          <p:cNvPr id="2" name="Title 1"/>
          <p:cNvSpPr>
            <a:spLocks noGrp="1"/>
          </p:cNvSpPr>
          <p:nvPr>
            <p:ph type="title"/>
          </p:nvPr>
        </p:nvSpPr>
        <p:spPr/>
        <p:txBody>
          <a:bodyPr/>
          <a:lstStyle/>
          <a:p>
            <a:r>
              <a:rPr lang="en-CA" dirty="0"/>
              <a:t>Definitions</a:t>
            </a:r>
          </a:p>
        </p:txBody>
      </p:sp>
      <p:sp>
        <p:nvSpPr>
          <p:cNvPr id="4" name="Slide Number Placeholder 3"/>
          <p:cNvSpPr>
            <a:spLocks noGrp="1"/>
          </p:cNvSpPr>
          <p:nvPr>
            <p:ph type="sldNum" sz="quarter" idx="12"/>
          </p:nvPr>
        </p:nvSpPr>
        <p:spPr/>
        <p:txBody>
          <a:bodyPr/>
          <a:lstStyle/>
          <a:p>
            <a:fld id="{9B1324AB-40AA-8540-8DF4-957947941099}" type="slidenum">
              <a:rPr lang="en-US" smtClean="0"/>
              <a:pPr/>
              <a:t>4</a:t>
            </a:fld>
            <a:endParaRPr lang="en-US"/>
          </a:p>
        </p:txBody>
      </p:sp>
    </p:spTree>
    <p:extLst>
      <p:ext uri="{BB962C8B-B14F-4D97-AF65-F5344CB8AC3E}">
        <p14:creationId xmlns:p14="http://schemas.microsoft.com/office/powerpoint/2010/main" val="3099630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67353"/>
            <a:ext cx="10972800" cy="1881555"/>
          </a:xfrm>
        </p:spPr>
        <p:txBody>
          <a:bodyPr/>
          <a:lstStyle/>
          <a:p>
            <a:r>
              <a:rPr lang="en-US" dirty="0"/>
              <a:t>Hopkins (2004) – AT enables individuals with disabilities to negotiate areas of challenge </a:t>
            </a:r>
          </a:p>
          <a:p>
            <a:r>
              <a:rPr lang="en-US" dirty="0"/>
              <a:t>Not a panacea – but greater efficiency and independence in reading and writing tasks (</a:t>
            </a:r>
            <a:r>
              <a:rPr lang="en-US" dirty="0" err="1"/>
              <a:t>Forgrave</a:t>
            </a:r>
            <a:r>
              <a:rPr lang="en-US" dirty="0"/>
              <a:t>, 2002)</a:t>
            </a:r>
          </a:p>
          <a:p>
            <a:r>
              <a:rPr lang="en-US" dirty="0"/>
              <a:t>Allows students to access curricula (</a:t>
            </a:r>
            <a:r>
              <a:rPr lang="en-US" dirty="0" err="1"/>
              <a:t>Edyburn</a:t>
            </a:r>
            <a:r>
              <a:rPr lang="en-US" dirty="0"/>
              <a:t>, 2005)</a:t>
            </a:r>
          </a:p>
          <a:p>
            <a:r>
              <a:rPr lang="en-US" dirty="0"/>
              <a:t>Levels the playing field for students with disabilities (</a:t>
            </a:r>
            <a:r>
              <a:rPr lang="en-US" dirty="0" err="1"/>
              <a:t>Kintsch</a:t>
            </a:r>
            <a:r>
              <a:rPr lang="en-US" dirty="0"/>
              <a:t> &amp; </a:t>
            </a:r>
            <a:r>
              <a:rPr lang="en-US" dirty="0" err="1"/>
              <a:t>DePaula</a:t>
            </a:r>
            <a:r>
              <a:rPr lang="en-US" dirty="0"/>
              <a:t>, 2002)</a:t>
            </a:r>
          </a:p>
        </p:txBody>
      </p:sp>
      <p:sp>
        <p:nvSpPr>
          <p:cNvPr id="2" name="Title 1"/>
          <p:cNvSpPr>
            <a:spLocks noGrp="1"/>
          </p:cNvSpPr>
          <p:nvPr>
            <p:ph type="title"/>
          </p:nvPr>
        </p:nvSpPr>
        <p:spPr/>
        <p:txBody>
          <a:bodyPr/>
          <a:lstStyle/>
          <a:p>
            <a:r>
              <a:rPr lang="en-CA" dirty="0"/>
              <a:t>Benefits of Adaptive Technology</a:t>
            </a:r>
          </a:p>
        </p:txBody>
      </p:sp>
      <p:sp>
        <p:nvSpPr>
          <p:cNvPr id="4" name="Slide Number Placeholder 3"/>
          <p:cNvSpPr>
            <a:spLocks noGrp="1"/>
          </p:cNvSpPr>
          <p:nvPr>
            <p:ph type="sldNum" sz="quarter" idx="12"/>
          </p:nvPr>
        </p:nvSpPr>
        <p:spPr/>
        <p:txBody>
          <a:bodyPr/>
          <a:lstStyle/>
          <a:p>
            <a:fld id="{9B1324AB-40AA-8540-8DF4-957947941099}" type="slidenum">
              <a:rPr lang="en-US" smtClean="0"/>
              <a:pPr/>
              <a:t>5</a:t>
            </a:fld>
            <a:endParaRPr lang="en-US"/>
          </a:p>
        </p:txBody>
      </p:sp>
    </p:spTree>
    <p:extLst>
      <p:ext uri="{BB962C8B-B14F-4D97-AF65-F5344CB8AC3E}">
        <p14:creationId xmlns:p14="http://schemas.microsoft.com/office/powerpoint/2010/main" val="3229487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21169"/>
            <a:ext cx="10972800" cy="3263554"/>
          </a:xfrm>
        </p:spPr>
        <p:txBody>
          <a:bodyPr>
            <a:normAutofit/>
          </a:bodyPr>
          <a:lstStyle/>
          <a:p>
            <a:pPr marL="0" indent="0">
              <a:buNone/>
            </a:pPr>
            <a:r>
              <a:rPr lang="en-US" dirty="0"/>
              <a:t>Janice Fennell PhD dissertation (2016), York University, Toronto, ON</a:t>
            </a:r>
          </a:p>
          <a:p>
            <a:pPr marL="0" indent="0">
              <a:buNone/>
            </a:pPr>
            <a:r>
              <a:rPr lang="en-US" dirty="0">
                <a:hlinkClick r:id="rId2"/>
              </a:rPr>
              <a:t>Technology and Disability Identity: "Now you See Me, Now you Don't" </a:t>
            </a:r>
            <a:endParaRPr lang="en-US" dirty="0"/>
          </a:p>
          <a:p>
            <a:pPr marL="0" indent="0">
              <a:buNone/>
            </a:pPr>
            <a:r>
              <a:rPr lang="en-US" dirty="0"/>
              <a:t>Investigated:</a:t>
            </a:r>
          </a:p>
          <a:p>
            <a:pPr lvl="1" indent="-342900"/>
            <a:r>
              <a:rPr lang="en-US" sz="2400" b="1" dirty="0"/>
              <a:t>The impact of Technology on the identity of students with invisible disabilities</a:t>
            </a:r>
          </a:p>
          <a:p>
            <a:pPr lvl="1" indent="-342900"/>
            <a:r>
              <a:rPr lang="en-US" sz="2400" b="1" dirty="0"/>
              <a:t>Factors which lead to AT abandonment or AT engagement.</a:t>
            </a:r>
          </a:p>
          <a:p>
            <a:pPr lvl="1" indent="-342900"/>
            <a:r>
              <a:rPr lang="en-US" sz="2400" b="1" dirty="0"/>
              <a:t>Funding and AT abandonment</a:t>
            </a:r>
          </a:p>
          <a:p>
            <a:pPr lvl="1" indent="-342900"/>
            <a:r>
              <a:rPr lang="en-US" sz="2400" b="1" dirty="0"/>
              <a:t>AT training in the K-12 context</a:t>
            </a:r>
          </a:p>
          <a:p>
            <a:pPr marL="400050" lvl="1" indent="0">
              <a:buNone/>
            </a:pPr>
            <a:endParaRPr lang="en-US" sz="2400" b="1" dirty="0"/>
          </a:p>
          <a:p>
            <a:endParaRPr lang="en-US" dirty="0"/>
          </a:p>
          <a:p>
            <a:pPr marL="0" indent="0">
              <a:buNone/>
            </a:pPr>
            <a:endParaRPr lang="en-US" dirty="0"/>
          </a:p>
        </p:txBody>
      </p:sp>
      <p:sp>
        <p:nvSpPr>
          <p:cNvPr id="2" name="Title 1"/>
          <p:cNvSpPr>
            <a:spLocks noGrp="1"/>
          </p:cNvSpPr>
          <p:nvPr>
            <p:ph type="title"/>
          </p:nvPr>
        </p:nvSpPr>
        <p:spPr/>
        <p:txBody>
          <a:bodyPr/>
          <a:lstStyle/>
          <a:p>
            <a:r>
              <a:rPr lang="en-CA" dirty="0"/>
              <a:t>Background &amp; Research</a:t>
            </a:r>
          </a:p>
        </p:txBody>
      </p:sp>
      <p:sp>
        <p:nvSpPr>
          <p:cNvPr id="4" name="Slide Number Placeholder 3"/>
          <p:cNvSpPr>
            <a:spLocks noGrp="1"/>
          </p:cNvSpPr>
          <p:nvPr>
            <p:ph type="sldNum" sz="quarter" idx="12"/>
          </p:nvPr>
        </p:nvSpPr>
        <p:spPr/>
        <p:txBody>
          <a:bodyPr/>
          <a:lstStyle/>
          <a:p>
            <a:fld id="{9B1324AB-40AA-8540-8DF4-957947941099}" type="slidenum">
              <a:rPr lang="en-US" smtClean="0"/>
              <a:pPr/>
              <a:t>6</a:t>
            </a:fld>
            <a:endParaRPr lang="en-US"/>
          </a:p>
        </p:txBody>
      </p:sp>
    </p:spTree>
    <p:extLst>
      <p:ext uri="{BB962C8B-B14F-4D97-AF65-F5344CB8AC3E}">
        <p14:creationId xmlns:p14="http://schemas.microsoft.com/office/powerpoint/2010/main" val="22702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elationship between disability awareness and technology engagement.  For full description please see outline." title="Picture depicting Fennell's researc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7534" y="1417639"/>
            <a:ext cx="6658068" cy="4311650"/>
          </a:xfrm>
        </p:spPr>
      </p:pic>
      <p:sp>
        <p:nvSpPr>
          <p:cNvPr id="2" name="Title 1"/>
          <p:cNvSpPr>
            <a:spLocks noGrp="1"/>
          </p:cNvSpPr>
          <p:nvPr>
            <p:ph type="title"/>
          </p:nvPr>
        </p:nvSpPr>
        <p:spPr/>
        <p:txBody>
          <a:bodyPr/>
          <a:lstStyle/>
          <a:p>
            <a:r>
              <a:rPr lang="en-CA" dirty="0"/>
              <a:t>Fennell discusses:</a:t>
            </a:r>
          </a:p>
        </p:txBody>
      </p:sp>
      <p:sp>
        <p:nvSpPr>
          <p:cNvPr id="4" name="Slide Number Placeholder 3"/>
          <p:cNvSpPr>
            <a:spLocks noGrp="1"/>
          </p:cNvSpPr>
          <p:nvPr>
            <p:ph type="sldNum" sz="quarter" idx="12"/>
          </p:nvPr>
        </p:nvSpPr>
        <p:spPr/>
        <p:txBody>
          <a:bodyPr/>
          <a:lstStyle/>
          <a:p>
            <a:fld id="{9B1324AB-40AA-8540-8DF4-957947941099}" type="slidenum">
              <a:rPr lang="en-US" smtClean="0"/>
              <a:pPr/>
              <a:t>7</a:t>
            </a:fld>
            <a:endParaRPr lang="en-US"/>
          </a:p>
        </p:txBody>
      </p:sp>
    </p:spTree>
    <p:extLst>
      <p:ext uri="{BB962C8B-B14F-4D97-AF65-F5344CB8AC3E}">
        <p14:creationId xmlns:p14="http://schemas.microsoft.com/office/powerpoint/2010/main" val="1249441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1324AB-40AA-8540-8DF4-957947941099}" type="slidenum">
              <a:rPr lang="en-US" smtClean="0"/>
              <a:pPr/>
              <a:t>8</a:t>
            </a:fld>
            <a:endParaRPr lang="en-US"/>
          </a:p>
        </p:txBody>
      </p:sp>
      <p:sp>
        <p:nvSpPr>
          <p:cNvPr id="2" name="Title 1"/>
          <p:cNvSpPr>
            <a:spLocks noGrp="1"/>
          </p:cNvSpPr>
          <p:nvPr>
            <p:ph type="title"/>
          </p:nvPr>
        </p:nvSpPr>
        <p:spPr/>
        <p:txBody>
          <a:bodyPr/>
          <a:lstStyle/>
          <a:p>
            <a:r>
              <a:rPr lang="en-CA" dirty="0"/>
              <a:t>Cost Benefit Analysis of Adaptive Technology </a:t>
            </a:r>
          </a:p>
        </p:txBody>
      </p:sp>
      <p:pic>
        <p:nvPicPr>
          <p:cNvPr id="5" name="Content Placeholder 4" descr="Picture depicting the thinking process students engage in when deciding whether or not to use technology.  See outline for full description" title="Cost Benefit Analysis of Technolog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5996" y="1133239"/>
            <a:ext cx="8104146" cy="4812359"/>
          </a:xfrm>
        </p:spPr>
      </p:pic>
    </p:spTree>
    <p:extLst>
      <p:ext uri="{BB962C8B-B14F-4D97-AF65-F5344CB8AC3E}">
        <p14:creationId xmlns:p14="http://schemas.microsoft.com/office/powerpoint/2010/main" val="172090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387601"/>
            <a:ext cx="10972800" cy="2255520"/>
          </a:xfrm>
        </p:spPr>
        <p:txBody>
          <a:bodyPr/>
          <a:lstStyle/>
          <a:p>
            <a:pPr marL="0" indent="0">
              <a:buNone/>
            </a:pPr>
            <a:r>
              <a:rPr lang="en-US" dirty="0"/>
              <a:t>Questions we asked</a:t>
            </a:r>
          </a:p>
          <a:p>
            <a:r>
              <a:rPr lang="en-US" dirty="0"/>
              <a:t>What does AT abandonment look like in our environment?</a:t>
            </a:r>
          </a:p>
          <a:p>
            <a:r>
              <a:rPr lang="en-US" dirty="0"/>
              <a:t>How can we improve AT match/fit?</a:t>
            </a:r>
          </a:p>
          <a:p>
            <a:r>
              <a:rPr lang="en-US" dirty="0"/>
              <a:t>How can we improve AT engagement?</a:t>
            </a:r>
          </a:p>
          <a:p>
            <a:r>
              <a:rPr lang="en-US" dirty="0"/>
              <a:t>How can we minimize the effects of (dis) engagement on capacity and institutional resources?</a:t>
            </a:r>
            <a:endParaRPr lang="en-CA" dirty="0"/>
          </a:p>
        </p:txBody>
      </p:sp>
      <p:sp>
        <p:nvSpPr>
          <p:cNvPr id="2" name="Title 1"/>
          <p:cNvSpPr>
            <a:spLocks noGrp="1"/>
          </p:cNvSpPr>
          <p:nvPr>
            <p:ph type="title"/>
          </p:nvPr>
        </p:nvSpPr>
        <p:spPr/>
        <p:txBody>
          <a:bodyPr/>
          <a:lstStyle/>
          <a:p>
            <a:r>
              <a:rPr lang="en-CA" dirty="0"/>
              <a:t>Our College Experience</a:t>
            </a:r>
          </a:p>
        </p:txBody>
      </p:sp>
      <p:sp>
        <p:nvSpPr>
          <p:cNvPr id="4" name="Slide Number Placeholder 3"/>
          <p:cNvSpPr>
            <a:spLocks noGrp="1"/>
          </p:cNvSpPr>
          <p:nvPr>
            <p:ph type="sldNum" sz="quarter" idx="12"/>
          </p:nvPr>
        </p:nvSpPr>
        <p:spPr/>
        <p:txBody>
          <a:bodyPr/>
          <a:lstStyle/>
          <a:p>
            <a:fld id="{9B1324AB-40AA-8540-8DF4-957947941099}" type="slidenum">
              <a:rPr lang="en-US" smtClean="0"/>
              <a:pPr/>
              <a:t>9</a:t>
            </a:fld>
            <a:endParaRPr lang="en-US"/>
          </a:p>
        </p:txBody>
      </p:sp>
    </p:spTree>
    <p:extLst>
      <p:ext uri="{BB962C8B-B14F-4D97-AF65-F5344CB8AC3E}">
        <p14:creationId xmlns:p14="http://schemas.microsoft.com/office/powerpoint/2010/main" val="500139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1957</TotalTime>
  <Words>1096</Words>
  <Application>Microsoft Office PowerPoint</Application>
  <PresentationFormat>Widescreen</PresentationFormat>
  <Paragraphs>144</Paragraphs>
  <Slides>23</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Adaptive Technology Abandonment and Engagement in Post-Secondary Contexts:  </vt:lpstr>
      <vt:lpstr>Today’s Presenters</vt:lpstr>
      <vt:lpstr>Agenda</vt:lpstr>
      <vt:lpstr>Definitions</vt:lpstr>
      <vt:lpstr>Benefits of Adaptive Technology</vt:lpstr>
      <vt:lpstr>Background &amp; Research</vt:lpstr>
      <vt:lpstr>Fennell discusses:</vt:lpstr>
      <vt:lpstr>Cost Benefit Analysis of Adaptive Technology </vt:lpstr>
      <vt:lpstr>Our College Experience</vt:lpstr>
      <vt:lpstr>What AT Abandonment Looks Like in our Setting</vt:lpstr>
      <vt:lpstr>Notetaking Express Engagement</vt:lpstr>
      <vt:lpstr>Sonocent Engagement </vt:lpstr>
      <vt:lpstr>Themes from Student Feedback – Note-taking Winter 2018</vt:lpstr>
      <vt:lpstr>Kurzweil Engagement</vt:lpstr>
      <vt:lpstr>AT Abandonment Reasons</vt:lpstr>
      <vt:lpstr>Implications of AT Abandonment</vt:lpstr>
      <vt:lpstr>Lessons Learned About AT Engagement</vt:lpstr>
      <vt:lpstr>Our Response</vt:lpstr>
      <vt:lpstr>AT Screening Tool</vt:lpstr>
      <vt:lpstr>Learning Skills Overview</vt:lpstr>
      <vt:lpstr>Future Direction</vt:lpstr>
      <vt:lpstr>Thank You</vt:lpstr>
      <vt:lpstr>Resources Cited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Web Student</dc:creator>
  <cp:lastModifiedBy>Adam Duguay</cp:lastModifiedBy>
  <cp:revision>78</cp:revision>
  <cp:lastPrinted>2013-02-21T20:42:41Z</cp:lastPrinted>
  <dcterms:created xsi:type="dcterms:W3CDTF">2014-03-17T20:30:55Z</dcterms:created>
  <dcterms:modified xsi:type="dcterms:W3CDTF">2021-06-17T20:10:09Z</dcterms:modified>
</cp:coreProperties>
</file>